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64"/>
  </p:notesMasterIdLst>
  <p:handoutMasterIdLst>
    <p:handoutMasterId r:id="rId65"/>
  </p:handoutMasterIdLst>
  <p:sldIdLst>
    <p:sldId id="268" r:id="rId10"/>
    <p:sldId id="459" r:id="rId11"/>
    <p:sldId id="460" r:id="rId12"/>
    <p:sldId id="680" r:id="rId13"/>
    <p:sldId id="681" r:id="rId14"/>
    <p:sldId id="683" r:id="rId15"/>
    <p:sldId id="694" r:id="rId16"/>
    <p:sldId id="682" r:id="rId17"/>
    <p:sldId id="695" r:id="rId18"/>
    <p:sldId id="729" r:id="rId19"/>
    <p:sldId id="696" r:id="rId20"/>
    <p:sldId id="723" r:id="rId21"/>
    <p:sldId id="684" r:id="rId22"/>
    <p:sldId id="685" r:id="rId23"/>
    <p:sldId id="686" r:id="rId24"/>
    <p:sldId id="687" r:id="rId25"/>
    <p:sldId id="698" r:id="rId26"/>
    <p:sldId id="724" r:id="rId27"/>
    <p:sldId id="689" r:id="rId28"/>
    <p:sldId id="690" r:id="rId29"/>
    <p:sldId id="730" r:id="rId30"/>
    <p:sldId id="691" r:id="rId31"/>
    <p:sldId id="692" r:id="rId32"/>
    <p:sldId id="773" r:id="rId33"/>
    <p:sldId id="699" r:id="rId34"/>
    <p:sldId id="693" r:id="rId35"/>
    <p:sldId id="771" r:id="rId36"/>
    <p:sldId id="714" r:id="rId37"/>
    <p:sldId id="718" r:id="rId38"/>
    <p:sldId id="721" r:id="rId39"/>
    <p:sldId id="722" r:id="rId40"/>
    <p:sldId id="719" r:id="rId41"/>
    <p:sldId id="713" r:id="rId42"/>
    <p:sldId id="716" r:id="rId43"/>
    <p:sldId id="700" r:id="rId44"/>
    <p:sldId id="732" r:id="rId45"/>
    <p:sldId id="772" r:id="rId46"/>
    <p:sldId id="733" r:id="rId47"/>
    <p:sldId id="760" r:id="rId48"/>
    <p:sldId id="761" r:id="rId49"/>
    <p:sldId id="766" r:id="rId50"/>
    <p:sldId id="768" r:id="rId51"/>
    <p:sldId id="767" r:id="rId52"/>
    <p:sldId id="769" r:id="rId53"/>
    <p:sldId id="720" r:id="rId54"/>
    <p:sldId id="770" r:id="rId55"/>
    <p:sldId id="701" r:id="rId56"/>
    <p:sldId id="708" r:id="rId57"/>
    <p:sldId id="725" r:id="rId58"/>
    <p:sldId id="709" r:id="rId59"/>
    <p:sldId id="710" r:id="rId60"/>
    <p:sldId id="711" r:id="rId61"/>
    <p:sldId id="712" r:id="rId62"/>
    <p:sldId id="674"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E557050-7DA0-EC4A-83DC-305F29EA8BCF}">
          <p14:sldIdLst>
            <p14:sldId id="268"/>
            <p14:sldId id="459"/>
            <p14:sldId id="460"/>
            <p14:sldId id="680"/>
            <p14:sldId id="681"/>
            <p14:sldId id="683"/>
            <p14:sldId id="694"/>
            <p14:sldId id="682"/>
            <p14:sldId id="695"/>
            <p14:sldId id="729"/>
            <p14:sldId id="696"/>
            <p14:sldId id="723"/>
            <p14:sldId id="684"/>
            <p14:sldId id="685"/>
            <p14:sldId id="686"/>
            <p14:sldId id="687"/>
            <p14:sldId id="698"/>
            <p14:sldId id="724"/>
            <p14:sldId id="689"/>
            <p14:sldId id="690"/>
            <p14:sldId id="730"/>
            <p14:sldId id="691"/>
            <p14:sldId id="692"/>
            <p14:sldId id="773"/>
            <p14:sldId id="699"/>
            <p14:sldId id="693"/>
            <p14:sldId id="771"/>
            <p14:sldId id="714"/>
            <p14:sldId id="718"/>
            <p14:sldId id="721"/>
            <p14:sldId id="722"/>
            <p14:sldId id="719"/>
            <p14:sldId id="713"/>
            <p14:sldId id="716"/>
            <p14:sldId id="700"/>
            <p14:sldId id="732"/>
            <p14:sldId id="772"/>
            <p14:sldId id="733"/>
            <p14:sldId id="760"/>
            <p14:sldId id="761"/>
            <p14:sldId id="766"/>
            <p14:sldId id="768"/>
            <p14:sldId id="767"/>
            <p14:sldId id="769"/>
            <p14:sldId id="720"/>
            <p14:sldId id="770"/>
            <p14:sldId id="701"/>
            <p14:sldId id="708"/>
            <p14:sldId id="725"/>
            <p14:sldId id="709"/>
            <p14:sldId id="710"/>
            <p14:sldId id="711"/>
            <p14:sldId id="712"/>
            <p14:sldId id="6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DDD7"/>
    <a:srgbClr val="A3DDD3"/>
    <a:srgbClr val="5AC5DD"/>
    <a:srgbClr val="77E2E5"/>
    <a:srgbClr val="78E5D4"/>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433" autoAdjust="0"/>
  </p:normalViewPr>
  <p:slideViewPr>
    <p:cSldViewPr snapToGrid="0">
      <p:cViewPr varScale="1">
        <p:scale>
          <a:sx n="113" d="100"/>
          <a:sy n="113" d="100"/>
        </p:scale>
        <p:origin x="1480" y="168"/>
      </p:cViewPr>
      <p:guideLst>
        <p:guide orient="horz" pos="2160"/>
        <p:guide pos="2880"/>
      </p:guideLst>
    </p:cSldViewPr>
  </p:slideViewPr>
  <p:outlineViewPr>
    <p:cViewPr>
      <p:scale>
        <a:sx n="33" d="100"/>
        <a:sy n="33" d="100"/>
      </p:scale>
      <p:origin x="0" y="286944"/>
    </p:cViewPr>
  </p:outlineViewPr>
  <p:notesTextViewPr>
    <p:cViewPr>
      <p:scale>
        <a:sx n="3" d="2"/>
        <a:sy n="3" d="2"/>
      </p:scale>
      <p:origin x="0" y="0"/>
    </p:cViewPr>
  </p:notesTextViewPr>
  <p:sorterViewPr>
    <p:cViewPr>
      <p:scale>
        <a:sx n="163" d="100"/>
        <a:sy n="163" d="100"/>
      </p:scale>
      <p:origin x="0" y="0"/>
    </p:cViewPr>
  </p:sorterViewPr>
  <p:notesViewPr>
    <p:cSldViewPr snapToGrid="0" snapToObjects="1">
      <p:cViewPr varScale="1">
        <p:scale>
          <a:sx n="69" d="100"/>
          <a:sy n="69" d="100"/>
        </p:scale>
        <p:origin x="-219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09EEC0-9988-5B4C-B468-164DA90C2C8F}" type="datetime1">
              <a:rPr lang="en-US" smtClean="0"/>
              <a:t>2/20/20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dirty="0"/>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15BF2E-F89B-C042-AF8D-DF2AC44352FA}" type="datetime1">
              <a:rPr lang="en-US" smtClean="0"/>
              <a:t>2/20/20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dirty="0"/>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551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535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032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0646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0961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5588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937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2502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244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831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9873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0716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95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76883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9523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8061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9236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file://localhost/Users/jasonrodriguez/Projects/Power%20Points/FINAL%20Template/images/images/PPT_Template_Header.png"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mpus Aerial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3433797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3" y="1584190"/>
            <a:ext cx="8682404"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Tree>
    <p:extLst>
      <p:ext uri="{BB962C8B-B14F-4D97-AF65-F5344CB8AC3E}">
        <p14:creationId xmlns:p14="http://schemas.microsoft.com/office/powerpoint/2010/main" val="351236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4"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3"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912827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58632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53832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690824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83342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4652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3518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9"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1"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896095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1277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bbio Center Skylin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209675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25312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20"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2"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919202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278737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184434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75986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662519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lvl1pPr>
              <a:defRPr/>
            </a:lvl1p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47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0718990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6" name="Text Placeholder 17"/>
          <p:cNvSpPr>
            <a:spLocks noGrp="1"/>
          </p:cNvSpPr>
          <p:nvPr>
            <p:ph type="body" sz="quarter" idx="13" hasCustomPrompt="1"/>
          </p:nvPr>
        </p:nvSpPr>
        <p:spPr>
          <a:xfrm>
            <a:off x="161128" y="2423885"/>
            <a:ext cx="8805158" cy="1907234"/>
          </a:xfrm>
          <a:prstGeom prst="rect">
            <a:avLst/>
          </a:prstGeom>
        </p:spPr>
        <p:txBody>
          <a:bodyPr anchor="ctr"/>
          <a:lstStyle>
            <a:lvl1pPr marL="0" indent="0" algn="ctr">
              <a:lnSpc>
                <a:spcPct val="90000"/>
              </a:lnSpc>
              <a:buNone/>
              <a:defRPr sz="36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46683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aseline="0">
                <a:solidFill>
                  <a:schemeClr val="tx1"/>
                </a:solidFill>
              </a:defRPr>
            </a:lvl1pPr>
          </a:lstStyle>
          <a:p>
            <a:r>
              <a:rPr lang="en-US" dirty="0"/>
              <a:t>Click to Insert Image</a:t>
            </a:r>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0" y="5060870"/>
            <a:ext cx="9144000" cy="975360"/>
          </a:xfrm>
          <a:prstGeom prst="rect">
            <a:avLst/>
          </a:prstGeom>
        </p:spPr>
      </p:pic>
      <p:sp>
        <p:nvSpPr>
          <p:cNvPr id="10" name="Text Placeholder 17"/>
          <p:cNvSpPr>
            <a:spLocks noGrp="1"/>
          </p:cNvSpPr>
          <p:nvPr>
            <p:ph type="body" sz="quarter" idx="13" hasCustomPrompt="1"/>
          </p:nvPr>
        </p:nvSpPr>
        <p:spPr>
          <a:xfrm>
            <a:off x="161128" y="5468393"/>
            <a:ext cx="8805158" cy="1175183"/>
          </a:xfrm>
          <a:prstGeom prst="rect">
            <a:avLst/>
          </a:prstGeom>
        </p:spPr>
        <p:txBody>
          <a:bodyPr anchor="ctr"/>
          <a:lstStyle>
            <a:lvl1pPr marL="0" indent="0" algn="ctr">
              <a:lnSpc>
                <a:spcPct val="90000"/>
              </a:lnSpc>
              <a:buNone/>
              <a:defRPr sz="39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Tree>
    <p:extLst>
      <p:ext uri="{BB962C8B-B14F-4D97-AF65-F5344CB8AC3E}">
        <p14:creationId xmlns:p14="http://schemas.microsoft.com/office/powerpoint/2010/main" val="444024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800" baseline="0"/>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910EA7FC-2F29-4B52-8A4F-4DFCB8F7D650}"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4185593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227013" y="2558866"/>
            <a:ext cx="4717335" cy="3535027"/>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3" name="Picture Placeholder 2"/>
          <p:cNvSpPr>
            <a:spLocks noGrp="1"/>
          </p:cNvSpPr>
          <p:nvPr>
            <p:ph type="pic" sz="quarter" idx="15" hasCustomPrompt="1"/>
          </p:nvPr>
        </p:nvSpPr>
        <p:spPr>
          <a:xfrm>
            <a:off x="5162932" y="2558866"/>
            <a:ext cx="3755643" cy="3114821"/>
          </a:xfrm>
          <a:prstGeom prst="rect">
            <a:avLst/>
          </a:prstGeom>
        </p:spPr>
        <p:txBody>
          <a:bodyPr anchor="ctr"/>
          <a:lstStyle>
            <a:lvl1pPr marL="0" indent="0" algn="ctr">
              <a:buNone/>
              <a:defRPr sz="1600"/>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Tree>
    <p:extLst>
      <p:ext uri="{BB962C8B-B14F-4D97-AF65-F5344CB8AC3E}">
        <p14:creationId xmlns:p14="http://schemas.microsoft.com/office/powerpoint/2010/main" val="1470234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5118100" y="2556650"/>
            <a:ext cx="3755644" cy="1594401"/>
          </a:xfrm>
          <a:prstGeom prst="rect">
            <a:avLst/>
          </a:prstGeom>
          <a:noFill/>
        </p:spPr>
        <p:txBody>
          <a:bodyPr anchor="ctr"/>
          <a:lstStyle>
            <a:lvl1pPr marL="0" indent="0" algn="ctr">
              <a:buNone/>
              <a:defRPr lang="en-US" sz="1600" b="0" kern="1200" baseline="0" dirty="0">
                <a:solidFill>
                  <a:schemeClr val="tx1"/>
                </a:solidFill>
                <a:effectLst/>
                <a:latin typeface="Century Gothic"/>
                <a:ea typeface="+mn-ea"/>
                <a:cs typeface="Century Gothic"/>
              </a:defRPr>
            </a:lvl1pPr>
          </a:lstStyle>
          <a:p>
            <a:r>
              <a:rPr lang="en-US" dirty="0"/>
              <a:t>Click to Insert Image</a:t>
            </a:r>
          </a:p>
        </p:txBody>
      </p:sp>
      <p:sp>
        <p:nvSpPr>
          <p:cNvPr id="12" name="Text Placeholder 2"/>
          <p:cNvSpPr>
            <a:spLocks noGrp="1"/>
          </p:cNvSpPr>
          <p:nvPr>
            <p:ph type="body" sz="quarter" idx="12" hasCustomPrompt="1"/>
          </p:nvPr>
        </p:nvSpPr>
        <p:spPr>
          <a:xfrm>
            <a:off x="227013" y="2556650"/>
            <a:ext cx="4679423" cy="3354960"/>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p:cNvSpPr>
            <a:spLocks noGrp="1"/>
          </p:cNvSpPr>
          <p:nvPr>
            <p:ph type="pic" sz="quarter" idx="17" hasCustomPrompt="1"/>
          </p:nvPr>
        </p:nvSpPr>
        <p:spPr>
          <a:xfrm>
            <a:off x="5118100" y="4309948"/>
            <a:ext cx="3755644" cy="1594401"/>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8"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5"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0054396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2" name="Text Placeholder 2"/>
          <p:cNvSpPr>
            <a:spLocks noGrp="1"/>
          </p:cNvSpPr>
          <p:nvPr>
            <p:ph type="body" sz="quarter" idx="12" hasCustomPrompt="1"/>
          </p:nvPr>
        </p:nvSpPr>
        <p:spPr>
          <a:xfrm>
            <a:off x="227013" y="1573229"/>
            <a:ext cx="4688901" cy="4520664"/>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4"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240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844679"/>
            <a:ext cx="4557485" cy="4116584"/>
          </a:xfrm>
          <a:prstGeom prst="rect">
            <a:avLst/>
          </a:prstGeom>
          <a:noFill/>
        </p:spPr>
        <p:txBody>
          <a:bodyPr anchor="ctr"/>
          <a:lstStyle>
            <a:lvl1pPr marL="0" indent="0" algn="ctr">
              <a:buNone/>
              <a:defRPr sz="1600" b="0" i="0" baseline="0">
                <a:solidFill>
                  <a:schemeClr val="tx1"/>
                </a:solidFill>
                <a:effectLst/>
              </a:defRPr>
            </a:lvl1pPr>
          </a:lstStyle>
          <a:p>
            <a:r>
              <a:rPr lang="en-US" dirty="0"/>
              <a:t>Click to Insert Image</a:t>
            </a:r>
          </a:p>
        </p:txBody>
      </p:sp>
      <p:sp>
        <p:nvSpPr>
          <p:cNvPr id="35" name="Picture Placeholder 7"/>
          <p:cNvSpPr>
            <a:spLocks noGrp="1"/>
          </p:cNvSpPr>
          <p:nvPr>
            <p:ph type="pic" sz="quarter" idx="24" hasCustomPrompt="1"/>
          </p:nvPr>
        </p:nvSpPr>
        <p:spPr>
          <a:xfrm>
            <a:off x="4884057" y="3956507"/>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36" name="Picture Placeholder 7"/>
          <p:cNvSpPr>
            <a:spLocks noGrp="1"/>
          </p:cNvSpPr>
          <p:nvPr>
            <p:ph type="pic" sz="quarter" idx="25" hasCustomPrompt="1"/>
          </p:nvPr>
        </p:nvSpPr>
        <p:spPr>
          <a:xfrm>
            <a:off x="4884057" y="1844679"/>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7206343" y="1844681"/>
            <a:ext cx="1720170"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1"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2700996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6792686" y="1901543"/>
            <a:ext cx="2133827"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Picture Placeholder 7"/>
          <p:cNvSpPr>
            <a:spLocks noGrp="1" noChangeAspect="1"/>
          </p:cNvSpPr>
          <p:nvPr>
            <p:ph type="pic" sz="quarter" idx="29" hasCustomPrompt="1"/>
          </p:nvPr>
        </p:nvSpPr>
        <p:spPr>
          <a:xfrm>
            <a:off x="239486"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0" name="Picture Placeholder 7"/>
          <p:cNvSpPr>
            <a:spLocks noGrp="1" noChangeAspect="1"/>
          </p:cNvSpPr>
          <p:nvPr>
            <p:ph type="pic" sz="quarter" idx="30" hasCustomPrompt="1"/>
          </p:nvPr>
        </p:nvSpPr>
        <p:spPr>
          <a:xfrm>
            <a:off x="2416629"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1" name="Picture Placeholder 7"/>
          <p:cNvSpPr>
            <a:spLocks noGrp="1" noChangeAspect="1"/>
          </p:cNvSpPr>
          <p:nvPr>
            <p:ph type="pic" sz="quarter" idx="31" hasCustomPrompt="1"/>
          </p:nvPr>
        </p:nvSpPr>
        <p:spPr>
          <a:xfrm>
            <a:off x="2416629"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2" name="Picture Placeholder 7"/>
          <p:cNvSpPr>
            <a:spLocks noGrp="1" noChangeAspect="1"/>
          </p:cNvSpPr>
          <p:nvPr>
            <p:ph type="pic" sz="quarter" idx="32" hasCustomPrompt="1"/>
          </p:nvPr>
        </p:nvSpPr>
        <p:spPr>
          <a:xfrm>
            <a:off x="4593771"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33" hasCustomPrompt="1"/>
          </p:nvPr>
        </p:nvSpPr>
        <p:spPr>
          <a:xfrm>
            <a:off x="4593771"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721480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2046288"/>
            <a:ext cx="2263775" cy="276225"/>
          </a:xfrm>
          <a:prstGeom prst="rect">
            <a:avLst/>
          </a:prstGeom>
        </p:spPr>
        <p:txBody>
          <a:bodyPr vert="horz" anchor="ctr"/>
          <a:lstStyle>
            <a:lvl1pPr marL="0" indent="0">
              <a:buNone/>
              <a:defRPr sz="1600" b="1" baseline="0"/>
            </a:lvl1pPr>
          </a:lstStyle>
          <a:p>
            <a:pPr lvl="0"/>
            <a:r>
              <a:rPr lang="en-US" dirty="0"/>
              <a:t>Figure Title</a:t>
            </a:r>
          </a:p>
        </p:txBody>
      </p:sp>
      <p:sp>
        <p:nvSpPr>
          <p:cNvPr id="7"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4" name="Content Placeholder 3"/>
          <p:cNvSpPr>
            <a:spLocks noGrp="1"/>
          </p:cNvSpPr>
          <p:nvPr>
            <p:ph sz="half" idx="13"/>
          </p:nvPr>
        </p:nvSpPr>
        <p:spPr>
          <a:xfrm>
            <a:off x="2652483" y="2046288"/>
            <a:ext cx="6241143"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918497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mpus Aerial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44216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6625772"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4" name="Text Placeholder 3"/>
          <p:cNvSpPr>
            <a:spLocks noGrp="1"/>
          </p:cNvSpPr>
          <p:nvPr>
            <p:ph type="body" sz="quarter" idx="29" hasCustomPrompt="1"/>
          </p:nvPr>
        </p:nvSpPr>
        <p:spPr>
          <a:xfrm>
            <a:off x="6626225" y="2046288"/>
            <a:ext cx="2263775" cy="276225"/>
          </a:xfrm>
          <a:prstGeom prst="rect">
            <a:avLst/>
          </a:prstGeom>
        </p:spPr>
        <p:txBody>
          <a:bodyPr vert="horz"/>
          <a:lstStyle>
            <a:lvl1pPr marL="0" indent="0">
              <a:buNone/>
              <a:defRPr sz="1600" b="1" baseline="0"/>
            </a:lvl1pPr>
          </a:lstStyle>
          <a:p>
            <a:pPr lvl="0"/>
            <a:r>
              <a:rPr lang="en-US" dirty="0"/>
              <a:t>Figure Title</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0"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1" name="Content Placeholder 3"/>
          <p:cNvSpPr>
            <a:spLocks noGrp="1"/>
          </p:cNvSpPr>
          <p:nvPr>
            <p:ph sz="half" idx="13"/>
          </p:nvPr>
        </p:nvSpPr>
        <p:spPr>
          <a:xfrm>
            <a:off x="227013" y="1819728"/>
            <a:ext cx="6253615"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5" name="Content Placeholder 3"/>
          <p:cNvSpPr>
            <a:spLocks noGrp="1"/>
          </p:cNvSpPr>
          <p:nvPr>
            <p:ph sz="half" idx="13"/>
          </p:nvPr>
        </p:nvSpPr>
        <p:spPr>
          <a:xfrm>
            <a:off x="227013" y="1651000"/>
            <a:ext cx="8481556" cy="4430955"/>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685064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620616"/>
            <a:ext cx="4217444" cy="3203322"/>
          </a:xfrm>
          <a:prstGeom prst="rect">
            <a:avLst/>
          </a:prstGeom>
        </p:spPr>
        <p:txBody>
          <a:bodyPr>
            <a:noAutofit/>
          </a:bodyPr>
          <a:lstStyle>
            <a:lvl1pPr marL="0" indent="0" algn="ctr">
              <a:buNone/>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620616"/>
            <a:ext cx="4217756" cy="3203322"/>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308676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1371600" y="5240939"/>
            <a:ext cx="6400800" cy="1298388"/>
          </a:xfrm>
          <a:prstGeom prst="rect">
            <a:avLst/>
          </a:prstGeom>
        </p:spPr>
        <p:txBody>
          <a:bodyPr anchor="ctr"/>
          <a:lstStyle>
            <a:lvl1pPr marL="0" indent="0" algn="ctr">
              <a:buNone/>
              <a:defRPr sz="2000" baseline="0">
                <a:solidFill>
                  <a:schemeClr val="tx1">
                    <a:tint val="75000"/>
                  </a:schemeClr>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Here</a:t>
            </a:r>
          </a:p>
          <a:p>
            <a:r>
              <a:rPr lang="en-US" dirty="0"/>
              <a:t>Email Here</a:t>
            </a:r>
          </a:p>
          <a:p>
            <a:r>
              <a:rPr lang="en-US" dirty="0"/>
              <a:t>Phone Here</a:t>
            </a:r>
          </a:p>
        </p:txBody>
      </p:sp>
    </p:spTree>
    <p:extLst>
      <p:ext uri="{BB962C8B-B14F-4D97-AF65-F5344CB8AC3E}">
        <p14:creationId xmlns:p14="http://schemas.microsoft.com/office/powerpoint/2010/main" val="31093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mpus Aerial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mpus Aerial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61634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trac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8"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icture 8"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8" name="Text Placeholder 17"/>
          <p:cNvSpPr>
            <a:spLocks noGrp="1"/>
          </p:cNvSpPr>
          <p:nvPr>
            <p:ph type="body" sz="quarter" idx="13" hasCustomPrompt="1"/>
          </p:nvPr>
        </p:nvSpPr>
        <p:spPr>
          <a:xfrm>
            <a:off x="123825" y="1364340"/>
            <a:ext cx="6284232" cy="2714173"/>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23826" y="4209142"/>
            <a:ext cx="5014232" cy="1908629"/>
          </a:xfrm>
          <a:prstGeom prst="rect">
            <a:avLst/>
          </a:prstGeom>
        </p:spPr>
        <p:txBody>
          <a:bodyPr/>
          <a:lstStyle>
            <a:lvl1pPr marL="0" indent="0">
              <a:buNone/>
              <a:defRPr sz="22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0" name="Picture 9"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6" name="Text Placeholder 19"/>
          <p:cNvSpPr>
            <a:spLocks noGrp="1"/>
          </p:cNvSpPr>
          <p:nvPr>
            <p:ph type="body" sz="quarter" idx="14" hasCustomPrompt="1"/>
          </p:nvPr>
        </p:nvSpPr>
        <p:spPr>
          <a:xfrm>
            <a:off x="5275943" y="4209143"/>
            <a:ext cx="3708400" cy="1909309"/>
          </a:xfrm>
          <a:prstGeom prst="rect">
            <a:avLst/>
          </a:prstGeom>
        </p:spPr>
        <p:txBody>
          <a:bodyPr/>
          <a:lstStyle>
            <a:lvl1pPr marL="0" indent="0" algn="r">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3"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08228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227013" y="2558866"/>
            <a:ext cx="8691562"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89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
        <p:nvSpPr>
          <p:cNvPr id="9" name="Text Placeholder 8"/>
          <p:cNvSpPr>
            <a:spLocks noGrp="1"/>
          </p:cNvSpPr>
          <p:nvPr>
            <p:ph type="body" sz="quarter" idx="15" hasCustomPrompt="1"/>
          </p:nvPr>
        </p:nvSpPr>
        <p:spPr>
          <a:xfrm>
            <a:off x="227013" y="2573615"/>
            <a:ext cx="8691562"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217288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file://localhost/Users/jasonrodriguez/Projects/Power%20Points/FINAL%20Template/images/images/PPT_Template_Header.png" TargetMode="Externa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1.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30.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image" Target="../media/image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image" Target="file://localhost/Users/jasonrodriguez/Projects/Power%20Points/FINAL%20Template/images/images/PPT_Template_Header.png"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41.xml"/><Relationship Id="rId7"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96116" y="6605986"/>
            <a:ext cx="2938212" cy="201103"/>
          </a:xfrm>
          <a:prstGeom prst="rect">
            <a:avLst/>
          </a:prstGeom>
        </p:spPr>
        <p:txBody>
          <a:bodyPr vert="horz" lIns="91440" tIns="45720" rIns="91440" bIns="45720" rtlCol="0" anchor="ctr"/>
          <a:lstStyle>
            <a:lvl1pPr algn="l">
              <a:defRPr sz="1200" spc="0">
                <a:solidFill>
                  <a:schemeClr val="tx1"/>
                </a:solidFill>
                <a:latin typeface="Century Gothic"/>
                <a:cs typeface="Century Gothic"/>
              </a:defRPr>
            </a:lvl1pPr>
          </a:lstStyle>
          <a:p>
            <a:r>
              <a:rPr lang="en-US" dirty="0"/>
              <a:t>Chapter 23 Project Planning</a:t>
            </a:r>
          </a:p>
        </p:txBody>
      </p:sp>
      <p:sp>
        <p:nvSpPr>
          <p:cNvPr id="3" name="Text Placeholder 2"/>
          <p:cNvSpPr txBox="1">
            <a:spLocks/>
          </p:cNvSpPr>
          <p:nvPr userDrawn="1"/>
        </p:nvSpPr>
        <p:spPr>
          <a:xfrm>
            <a:off x="227013" y="1584190"/>
            <a:ext cx="8682404" cy="4511810"/>
          </a:xfrm>
          <a:prstGeom prst="rect">
            <a:avLst/>
          </a:prstGeom>
        </p:spPr>
        <p:txBody>
          <a:bodyPr vert="horz"/>
          <a:lstStyle>
            <a:lvl1pPr marL="0" indent="0" algn="l" defTabSz="457200" rtl="0" eaLnBrk="1" latinLnBrk="0" hangingPunct="1">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0" algn="l" defTabSz="457200" rtl="0" eaLnBrk="1" latinLnBrk="0" hangingPunct="1">
              <a:spcBef>
                <a:spcPts val="0"/>
              </a:spcBef>
              <a:spcAft>
                <a:spcPts val="1200"/>
              </a:spcAft>
              <a:buFontTx/>
              <a:buNone/>
              <a:defRPr sz="1600" kern="1200" baseline="0">
                <a:solidFill>
                  <a:schemeClr val="tx1"/>
                </a:solidFill>
                <a:latin typeface="+mn-lt"/>
                <a:ea typeface="+mn-ea"/>
                <a:cs typeface="+mn-cs"/>
              </a:defRPr>
            </a:lvl2pPr>
            <a:lvl3pPr marL="914400" indent="0" algn="l" defTabSz="457200" rtl="0" eaLnBrk="1" latinLnBrk="0" hangingPunct="1">
              <a:spcBef>
                <a:spcPts val="0"/>
              </a:spcBef>
              <a:spcAft>
                <a:spcPts val="1200"/>
              </a:spcAft>
              <a:buFont typeface="Arial" panose="020B0604020202020204" pitchFamily="34" charset="0"/>
              <a:buNone/>
              <a:defRPr sz="1400" kern="1200" baseline="0">
                <a:solidFill>
                  <a:schemeClr val="tx1"/>
                </a:solidFill>
                <a:latin typeface="+mn-lt"/>
                <a:ea typeface="+mn-ea"/>
                <a:cs typeface="+mn-cs"/>
              </a:defRPr>
            </a:lvl3pPr>
            <a:lvl4pPr marL="1371600" indent="0" algn="l" defTabSz="457200" rtl="0" eaLnBrk="1" latinLnBrk="0" hangingPunct="1">
              <a:spcBef>
                <a:spcPts val="0"/>
              </a:spcBef>
              <a:spcAft>
                <a:spcPts val="1200"/>
              </a:spcAft>
              <a:buFont typeface="Arial" panose="020B0604020202020204" pitchFamily="34" charset="0"/>
              <a:buNone/>
              <a:defRPr sz="1200" kern="1200" baseline="0">
                <a:solidFill>
                  <a:schemeClr val="tx1"/>
                </a:solidFill>
                <a:latin typeface="+mn-lt"/>
                <a:ea typeface="+mn-ea"/>
                <a:cs typeface="+mn-cs"/>
              </a:defRPr>
            </a:lvl4pPr>
            <a:lvl5pPr marL="1828800" indent="0" algn="l" defTabSz="457200" rtl="0" eaLnBrk="1" latinLnBrk="0" hangingPunct="1">
              <a:spcBef>
                <a:spcPts val="0"/>
              </a:spcBef>
              <a:spcAft>
                <a:spcPts val="1200"/>
              </a:spcAft>
              <a:buFont typeface="Arial" panose="020B0604020202020204" pitchFamily="34" charset="0"/>
              <a:buNone/>
              <a:defRPr sz="1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Insert Text Here</a:t>
            </a:r>
          </a:p>
          <a:p>
            <a:pPr lvl="1"/>
            <a:r>
              <a:rPr lang="en-US" sz="1800" dirty="0"/>
              <a:t>Insert Text Here</a:t>
            </a:r>
          </a:p>
          <a:p>
            <a:pPr lvl="2"/>
            <a:r>
              <a:rPr lang="en-US" sz="1600" dirty="0"/>
              <a:t>Insert Text Here</a:t>
            </a:r>
          </a:p>
          <a:p>
            <a:pPr lvl="3"/>
            <a:r>
              <a:rPr lang="en-US" sz="1400" dirty="0"/>
              <a:t>Insert Text Here</a:t>
            </a:r>
          </a:p>
          <a:p>
            <a:pPr lvl="4"/>
            <a:r>
              <a:rPr lang="en-US" sz="1050" dirty="0"/>
              <a:t>Insert Text Here</a:t>
            </a:r>
          </a:p>
        </p:txBody>
      </p:sp>
      <p:sp>
        <p:nvSpPr>
          <p:cNvPr id="4" name="Title 1"/>
          <p:cNvSpPr txBox="1">
            <a:spLocks/>
          </p:cNvSpPr>
          <p:nvPr userDrawn="1"/>
        </p:nvSpPr>
        <p:spPr>
          <a:xfrm>
            <a:off x="227013" y="274638"/>
            <a:ext cx="7923694"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t>Insert Slide Title Line 1</a:t>
            </a:r>
            <a:br>
              <a:rPr lang="en-US" dirty="0"/>
            </a:br>
            <a:r>
              <a:rPr lang="en-US" dirty="0"/>
              <a:t>Insert Slide Title Line 2</a:t>
            </a:r>
          </a:p>
        </p:txBody>
      </p:sp>
      <p:sp>
        <p:nvSpPr>
          <p:cNvPr id="5" name="Slide Number Placeholder 6"/>
          <p:cNvSpPr>
            <a:spLocks noGrp="1"/>
          </p:cNvSpPr>
          <p:nvPr>
            <p:ph type="sldNum" sz="quarter" idx="4"/>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pic>
        <p:nvPicPr>
          <p:cNvPr id="6" name="PPT_Template_Footer.png"/>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7" name="PPT_Template_Header.png" descr="/Users/jasonrodriguez/Projects/Power Points/FINAL Template/images/images/PPT_Template_Header.png"/>
          <p:cNvPicPr>
            <a:picLocks noChangeAspect="1"/>
          </p:cNvPicPr>
          <p:nvPr userDrawn="1"/>
        </p:nvPicPr>
        <p:blipFill>
          <a:blip r:embed="rId10" r:link="rId11">
            <a:extLst>
              <a:ext uri="{28A0092B-C50C-407E-A947-70E740481C1C}">
                <a14:useLocalDpi xmlns:a14="http://schemas.microsoft.com/office/drawing/2010/main"/>
              </a:ext>
            </a:extLst>
          </a:blip>
          <a:stretch>
            <a:fillRect/>
          </a:stretch>
        </p:blipFill>
        <p:spPr>
          <a:xfrm>
            <a:off x="0" y="0"/>
            <a:ext cx="9144000" cy="975360"/>
          </a:xfrm>
          <a:prstGeom prst="rect">
            <a:avLst/>
          </a:prstGeom>
        </p:spPr>
      </p:pic>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3" r:id="rId6"/>
    <p:sldLayoutId id="2147483764"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4" name="Slide Number Placeholder 6"/>
          <p:cNvSpPr>
            <a:spLocks noGrp="1"/>
          </p:cNvSpPr>
          <p:nvPr>
            <p:ph type="sldNum" sz="quarter" idx="4"/>
          </p:nvPr>
        </p:nvSpPr>
        <p:spPr>
          <a:xfrm>
            <a:off x="8686801" y="6529848"/>
            <a:ext cx="407674" cy="226551"/>
          </a:xfrm>
          <a:prstGeom prst="rect">
            <a:avLst/>
          </a:prstGeom>
        </p:spPr>
        <p:txBody>
          <a:bodyPr/>
          <a:lstStyle>
            <a:lvl1pPr>
              <a:defRPr sz="1400"/>
            </a:lvl1pPr>
          </a:lstStyle>
          <a:p>
            <a:fld id="{ABCE4561-18E8-44FB-A361-19459C10D91F}" type="slidenum">
              <a:rPr lang="en-US" smtClean="0"/>
              <a:pPr/>
              <a:t>‹#›</a:t>
            </a:fld>
            <a:endParaRPr lang="en-US" dirty="0"/>
          </a:p>
          <a:p>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767" r:id="rId2"/>
    <p:sldLayoutId id="2147483768" r:id="rId3"/>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2" r:link="rId23">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7" name="Title 1"/>
          <p:cNvSpPr txBox="1">
            <a:spLocks/>
          </p:cNvSpPr>
          <p:nvPr userDrawn="1"/>
        </p:nvSpPr>
        <p:spPr>
          <a:xfrm>
            <a:off x="227013" y="274638"/>
            <a:ext cx="7923694"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dirty="0"/>
              <a:t>Insert Slide Title Line 1</a:t>
            </a:r>
            <a:br>
              <a:rPr lang="en-US" dirty="0"/>
            </a:br>
            <a:r>
              <a:rPr lang="en-US" dirty="0"/>
              <a:t>Insert Slide Title Line 2</a:t>
            </a:r>
          </a:p>
        </p:txBody>
      </p:sp>
      <p:sp>
        <p:nvSpPr>
          <p:cNvPr id="8" name="Text Placeholder 4"/>
          <p:cNvSpPr txBox="1">
            <a:spLocks/>
          </p:cNvSpPr>
          <p:nvPr userDrawn="1"/>
        </p:nvSpPr>
        <p:spPr>
          <a:xfrm>
            <a:off x="227013" y="1585821"/>
            <a:ext cx="8691562" cy="804862"/>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Insert Subhead Line 1</a:t>
            </a:r>
            <a:br>
              <a:rPr lang="en-US" sz="2400" dirty="0"/>
            </a:br>
            <a:r>
              <a:rPr lang="en-US" sz="2400" dirty="0"/>
              <a:t>Insert Subhead Line 2</a:t>
            </a:r>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66" r:id="rId1"/>
    <p:sldLayoutId id="2147483753" r:id="rId2"/>
    <p:sldLayoutId id="2147483721" r:id="rId3"/>
    <p:sldLayoutId id="2147483742" r:id="rId4"/>
    <p:sldLayoutId id="2147483731" r:id="rId5"/>
    <p:sldLayoutId id="2147483745" r:id="rId6"/>
    <p:sldLayoutId id="2147483754" r:id="rId7"/>
    <p:sldLayoutId id="2147483755" r:id="rId8"/>
    <p:sldLayoutId id="2147483756" r:id="rId9"/>
    <p:sldLayoutId id="2147483758" r:id="rId10"/>
    <p:sldLayoutId id="2147483746" r:id="rId11"/>
    <p:sldLayoutId id="2147483748" r:id="rId12"/>
    <p:sldLayoutId id="2147483749" r:id="rId13"/>
    <p:sldLayoutId id="2147483750" r:id="rId14"/>
    <p:sldLayoutId id="2147483751" r:id="rId15"/>
    <p:sldLayoutId id="2147483736" r:id="rId16"/>
    <p:sldLayoutId id="2147483737" r:id="rId17"/>
    <p:sldLayoutId id="2147483741" r:id="rId18"/>
    <p:sldLayoutId id="2147483757" r:id="rId19"/>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8" r:link="rId9">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1" r:id="rId2"/>
    <p:sldLayoutId id="2147483702" r:id="rId3"/>
    <p:sldLayoutId id="2147483695" r:id="rId4"/>
    <p:sldLayoutId id="2147483703" r:id="rId5"/>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openbookproject.net/thinkcs/python/english3e/"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hyperlink" Target="https://mkaz.tech/python-string-format.html" TargetMode="External"/><Relationship Id="rId5" Type="http://schemas.openxmlformats.org/officeDocument/2006/relationships/hyperlink" Target="https://docs.python.org/3/library/stdtypes.html" TargetMode="External"/><Relationship Id="rId4" Type="http://schemas.openxmlformats.org/officeDocument/2006/relationships/hyperlink" Target="http://proquest.safaribooksonline.com/book/programming/python/978144936116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stdtypes.html"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s://mkaz.tech/python-string-format.html"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google.github.io/styleguide/pyguide.html" TargetMode="External"/><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hyperlink" Target="https://www.python.org/dev/peps/pep-0008/"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824" y="1364341"/>
            <a:ext cx="6415807" cy="2010230"/>
          </a:xfrm>
        </p:spPr>
        <p:txBody>
          <a:bodyPr/>
          <a:lstStyle/>
          <a:p>
            <a:r>
              <a:rPr lang="en-US" dirty="0"/>
              <a:t>SSW-810: Software Engineering Tools and Techniques</a:t>
            </a:r>
          </a:p>
        </p:txBody>
      </p:sp>
      <p:sp>
        <p:nvSpPr>
          <p:cNvPr id="3" name="Text Placeholder 2"/>
          <p:cNvSpPr>
            <a:spLocks noGrp="1"/>
          </p:cNvSpPr>
          <p:nvPr>
            <p:ph type="body" sz="quarter" idx="14"/>
          </p:nvPr>
        </p:nvSpPr>
        <p:spPr/>
        <p:txBody>
          <a:bodyPr/>
          <a:lstStyle/>
          <a:p>
            <a:r>
              <a:rPr lang="en-US" dirty="0"/>
              <a:t>Prof. Jim Rowland</a:t>
            </a:r>
          </a:p>
          <a:p>
            <a:r>
              <a:rPr lang="en-US" dirty="0"/>
              <a:t>Software Engineering</a:t>
            </a:r>
          </a:p>
          <a:p>
            <a:r>
              <a:rPr lang="en-US" dirty="0"/>
              <a:t>School of Systems and Enterprises</a:t>
            </a:r>
          </a:p>
        </p:txBody>
      </p:sp>
      <p:sp>
        <p:nvSpPr>
          <p:cNvPr id="4" name="Text Placeholder 3"/>
          <p:cNvSpPr>
            <a:spLocks noGrp="1"/>
          </p:cNvSpPr>
          <p:nvPr>
            <p:ph type="body" sz="quarter" idx="15"/>
          </p:nvPr>
        </p:nvSpPr>
        <p:spPr>
          <a:xfrm>
            <a:off x="137336" y="2701858"/>
            <a:ext cx="5776232" cy="1745086"/>
          </a:xfrm>
        </p:spPr>
        <p:txBody>
          <a:bodyPr/>
          <a:lstStyle/>
          <a:p>
            <a:endParaRPr lang="en-US" sz="3200" b="1" dirty="0"/>
          </a:p>
          <a:p>
            <a:r>
              <a:rPr lang="en-US" sz="3200" b="1" dirty="0"/>
              <a:t>Strings, Slices, Files, and</a:t>
            </a:r>
          </a:p>
          <a:p>
            <a:r>
              <a:rPr lang="en-US" sz="3200" b="1" dirty="0"/>
              <a:t>Coding Style Guidelines</a:t>
            </a:r>
          </a:p>
        </p:txBody>
      </p:sp>
    </p:spTree>
    <p:extLst>
      <p:ext uri="{BB962C8B-B14F-4D97-AF65-F5344CB8AC3E}">
        <p14:creationId xmlns:p14="http://schemas.microsoft.com/office/powerpoint/2010/main" val="988791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216363"/>
            <a:ext cx="8459962" cy="5743237"/>
          </a:xfrm>
        </p:spPr>
        <p:txBody>
          <a:bodyPr/>
          <a:lstStyle/>
          <a:p>
            <a:pPr>
              <a:spcAft>
                <a:spcPts val="600"/>
              </a:spcAft>
            </a:pPr>
            <a:r>
              <a:rPr lang="en-US" sz="2800" dirty="0">
                <a:latin typeface="Gill Sans MT" charset="0"/>
                <a:ea typeface="ＭＳ Ｐゴシック" charset="0"/>
                <a:cs typeface="ＭＳ Ｐゴシック" charset="0"/>
              </a:rPr>
              <a:t>The slice index may also be negative (from the end)</a:t>
            </a:r>
          </a:p>
          <a:p>
            <a:pPr lvl="1"/>
            <a:r>
              <a:rPr lang="en-US" sz="2600" dirty="0">
                <a:latin typeface="Gill Sans MT" charset="0"/>
                <a:ea typeface="ＭＳ Ｐゴシック" charset="0"/>
                <a:cs typeface="ＭＳ Ｐゴシック" charset="0"/>
              </a:rPr>
              <a:t>Think of a negative index </a:t>
            </a:r>
            <a:r>
              <a:rPr lang="en-US" sz="2600" i="1" dirty="0">
                <a:latin typeface="+mj-lt"/>
                <a:ea typeface="ＭＳ Ｐゴシック" charset="0"/>
                <a:cs typeface="ＭＳ Ｐゴシック" charset="0"/>
              </a:rPr>
              <a:t>i</a:t>
            </a:r>
            <a:r>
              <a:rPr lang="en-US" sz="2600" dirty="0">
                <a:latin typeface="Gill Sans MT" charset="0"/>
                <a:ea typeface="ＭＳ Ｐゴシック" charset="0"/>
                <a:cs typeface="ＭＳ Ｐゴシック" charset="0"/>
              </a:rPr>
              <a:t> as len(s) - </a:t>
            </a:r>
            <a:r>
              <a:rPr lang="en-US" sz="2600" i="1" dirty="0">
                <a:latin typeface="+mj-lt"/>
                <a:ea typeface="ＭＳ Ｐゴシック" charset="0"/>
                <a:cs typeface="ＭＳ Ｐゴシック" charset="0"/>
              </a:rPr>
              <a:t>i</a:t>
            </a: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Subsets of strings with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10</a:t>
            </a:fld>
            <a:endParaRPr lang="en-US" dirty="0"/>
          </a:p>
        </p:txBody>
      </p:sp>
      <p:pic>
        <p:nvPicPr>
          <p:cNvPr id="6" name="Picture 5">
            <a:extLst>
              <a:ext uri="{FF2B5EF4-FFF2-40B4-BE49-F238E27FC236}">
                <a16:creationId xmlns:a16="http://schemas.microsoft.com/office/drawing/2014/main" id="{5DFA4D3E-A600-634B-9418-A5F5B5FDE8A4}"/>
              </a:ext>
            </a:extLst>
          </p:cNvPr>
          <p:cNvPicPr>
            <a:picLocks noChangeAspect="1"/>
          </p:cNvPicPr>
          <p:nvPr/>
        </p:nvPicPr>
        <p:blipFill>
          <a:blip r:embed="rId3"/>
          <a:stretch>
            <a:fillRect/>
          </a:stretch>
        </p:blipFill>
        <p:spPr>
          <a:xfrm>
            <a:off x="720372" y="2233454"/>
            <a:ext cx="5228872" cy="3983902"/>
          </a:xfrm>
          <a:prstGeom prst="rect">
            <a:avLst/>
          </a:prstGeom>
        </p:spPr>
      </p:pic>
    </p:spTree>
    <p:extLst>
      <p:ext uri="{BB962C8B-B14F-4D97-AF65-F5344CB8AC3E}">
        <p14:creationId xmlns:p14="http://schemas.microsoft.com/office/powerpoint/2010/main" val="87311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solidFill>
                  <a:srgbClr val="0070C0"/>
                </a:solidFill>
                <a:latin typeface="Gill Sans MT" charset="0"/>
                <a:ea typeface="ＭＳ Ｐゴシック" charset="0"/>
                <a:cs typeface="ＭＳ Ｐゴシック" charset="0"/>
              </a:rPr>
              <a:t>[ </a:t>
            </a:r>
            <a:r>
              <a:rPr lang="en-US" sz="2800" b="1" i="1" dirty="0">
                <a:solidFill>
                  <a:srgbClr val="0070C0"/>
                </a:solidFill>
                <a:latin typeface="Courier" pitchFamily="2" charset="0"/>
                <a:ea typeface="ＭＳ Ｐゴシック" charset="0"/>
                <a:cs typeface="ＭＳ Ｐゴシック" charset="0"/>
              </a:rPr>
              <a:t>start</a:t>
            </a:r>
            <a:r>
              <a:rPr lang="en-US" sz="2800" dirty="0">
                <a:solidFill>
                  <a:srgbClr val="0070C0"/>
                </a:solidFill>
                <a:latin typeface="Gill Sans MT" charset="0"/>
                <a:ea typeface="ＭＳ Ｐゴシック" charset="0"/>
                <a:cs typeface="ＭＳ Ｐゴシック" charset="0"/>
              </a:rPr>
              <a:t> : </a:t>
            </a:r>
            <a:r>
              <a:rPr lang="en-US" sz="2800" b="1" i="1" dirty="0">
                <a:solidFill>
                  <a:srgbClr val="0070C0"/>
                </a:solidFill>
                <a:latin typeface="Courier" pitchFamily="2" charset="0"/>
                <a:ea typeface="ＭＳ Ｐゴシック" charset="0"/>
                <a:cs typeface="ＭＳ Ｐゴシック" charset="0"/>
              </a:rPr>
              <a:t>end</a:t>
            </a:r>
            <a:r>
              <a:rPr lang="en-US" sz="2800" dirty="0">
                <a:solidFill>
                  <a:srgbClr val="0070C0"/>
                </a:solidFill>
                <a:latin typeface="Gill Sans MT" charset="0"/>
                <a:ea typeface="ＭＳ Ｐゴシック" charset="0"/>
                <a:cs typeface="ＭＳ Ｐゴシック" charset="0"/>
              </a:rPr>
              <a:t> : </a:t>
            </a:r>
            <a:r>
              <a:rPr lang="en-US" sz="2800" b="1" i="1" dirty="0">
                <a:solidFill>
                  <a:srgbClr val="0070C0"/>
                </a:solidFill>
                <a:latin typeface="Courier" pitchFamily="2" charset="0"/>
                <a:ea typeface="ＭＳ Ｐゴシック" charset="0"/>
                <a:cs typeface="ＭＳ Ｐゴシック" charset="0"/>
              </a:rPr>
              <a:t>step</a:t>
            </a:r>
            <a:r>
              <a:rPr lang="en-US" sz="2800" dirty="0">
                <a:solidFill>
                  <a:srgbClr val="0070C0"/>
                </a:solidFill>
                <a:latin typeface="Gill Sans MT" charset="0"/>
                <a:ea typeface="ＭＳ Ｐゴシック" charset="0"/>
                <a:cs typeface="ＭＳ Ｐゴシック" charset="0"/>
              </a:rPr>
              <a:t> ]</a:t>
            </a:r>
          </a:p>
          <a:p>
            <a:pPr lvl="1"/>
            <a:r>
              <a:rPr lang="en-US" sz="2600" b="1" i="1" dirty="0">
                <a:solidFill>
                  <a:srgbClr val="0070C0"/>
                </a:solidFill>
                <a:latin typeface="Courier" pitchFamily="2" charset="0"/>
                <a:ea typeface="ＭＳ Ｐゴシック" charset="0"/>
                <a:cs typeface="ＭＳ Ｐゴシック" charset="0"/>
              </a:rPr>
              <a:t>start</a:t>
            </a:r>
            <a:r>
              <a:rPr lang="en-US" sz="2600" i="1" dirty="0">
                <a:latin typeface="Gill Sans MT" charset="0"/>
                <a:ea typeface="ＭＳ Ｐゴシック" charset="0"/>
                <a:cs typeface="ＭＳ Ｐゴシック" charset="0"/>
              </a:rPr>
              <a:t> </a:t>
            </a:r>
            <a:r>
              <a:rPr lang="en-US" sz="2600" dirty="0">
                <a:latin typeface="Gill Sans MT" charset="0"/>
                <a:ea typeface="ＭＳ Ｐゴシック" charset="0"/>
                <a:cs typeface="ＭＳ Ｐゴシック" charset="0"/>
              </a:rPr>
              <a:t>- the offset from the beginning (offset from 0)</a:t>
            </a:r>
          </a:p>
          <a:p>
            <a:pPr lvl="1"/>
            <a:r>
              <a:rPr lang="en-US" sz="2600" b="1" i="1" dirty="0">
                <a:solidFill>
                  <a:srgbClr val="0070C0"/>
                </a:solidFill>
                <a:latin typeface="Courier" pitchFamily="2" charset="0"/>
                <a:ea typeface="ＭＳ Ｐゴシック" charset="0"/>
                <a:cs typeface="ＭＳ Ｐゴシック" charset="0"/>
              </a:rPr>
              <a:t>end</a:t>
            </a:r>
            <a:r>
              <a:rPr lang="en-US" sz="2600" i="1" dirty="0">
                <a:latin typeface="Gill Sans MT" charset="0"/>
                <a:ea typeface="ＭＳ Ｐゴシック" charset="0"/>
                <a:cs typeface="ＭＳ Ｐゴシック" charset="0"/>
              </a:rPr>
              <a:t> – up </a:t>
            </a:r>
            <a:r>
              <a:rPr lang="en-US" sz="2600" dirty="0">
                <a:latin typeface="Gill Sans MT" charset="0"/>
                <a:ea typeface="ＭＳ Ｐゴシック" charset="0"/>
                <a:cs typeface="ＭＳ Ｐゴシック" charset="0"/>
              </a:rPr>
              <a:t>to, but not including </a:t>
            </a:r>
            <a:r>
              <a:rPr lang="en-US" sz="2600" i="1" dirty="0">
                <a:latin typeface="Gill Sans MT" charset="0"/>
                <a:ea typeface="ＭＳ Ｐゴシック" charset="0"/>
                <a:cs typeface="ＭＳ Ｐゴシック" charset="0"/>
              </a:rPr>
              <a:t>end</a:t>
            </a:r>
            <a:r>
              <a:rPr lang="en-US" sz="2600" dirty="0">
                <a:latin typeface="Gill Sans MT" charset="0"/>
                <a:ea typeface="ＭＳ Ｐゴシック" charset="0"/>
                <a:cs typeface="ＭＳ Ｐゴシック" charset="0"/>
              </a:rPr>
              <a:t>, i.e. </a:t>
            </a:r>
            <a:r>
              <a:rPr lang="en-US" sz="2600" i="1" dirty="0">
                <a:latin typeface="Gill Sans MT" charset="0"/>
                <a:ea typeface="ＭＳ Ｐゴシック" charset="0"/>
                <a:cs typeface="ＭＳ Ｐゴシック" charset="0"/>
              </a:rPr>
              <a:t>end – 1</a:t>
            </a:r>
          </a:p>
          <a:p>
            <a:pPr lvl="1"/>
            <a:r>
              <a:rPr lang="en-US" sz="2600" b="1" i="1" dirty="0">
                <a:solidFill>
                  <a:srgbClr val="0070C0"/>
                </a:solidFill>
                <a:latin typeface="Courier" pitchFamily="2" charset="0"/>
                <a:ea typeface="ＭＳ Ｐゴシック" charset="0"/>
                <a:cs typeface="ＭＳ Ｐゴシック" charset="0"/>
              </a:rPr>
              <a:t>step</a:t>
            </a:r>
            <a:r>
              <a:rPr lang="en-US" sz="2600" i="1" dirty="0">
                <a:latin typeface="Gill Sans MT" charset="0"/>
                <a:ea typeface="ＭＳ Ｐゴシック" charset="0"/>
                <a:cs typeface="ＭＳ Ｐゴシック" charset="0"/>
              </a:rPr>
              <a:t> – </a:t>
            </a:r>
            <a:r>
              <a:rPr lang="en-US" sz="2600" dirty="0">
                <a:latin typeface="Gill Sans MT" charset="0"/>
                <a:ea typeface="ＭＳ Ｐゴシック" charset="0"/>
                <a:cs typeface="ＭＳ Ｐゴシック" charset="0"/>
              </a:rPr>
              <a:t>skip every </a:t>
            </a:r>
            <a:r>
              <a:rPr lang="en-US" sz="2600" b="1" i="1" dirty="0">
                <a:latin typeface="Gill Sans MT" charset="0"/>
                <a:ea typeface="ＭＳ Ｐゴシック" charset="0"/>
                <a:cs typeface="ＭＳ Ｐゴシック" charset="0"/>
              </a:rPr>
              <a:t>step</a:t>
            </a:r>
            <a:r>
              <a:rPr lang="en-US" sz="2600" i="1" dirty="0">
                <a:latin typeface="Gill Sans MT" charset="0"/>
                <a:ea typeface="ＭＳ Ｐゴシック" charset="0"/>
                <a:cs typeface="ＭＳ Ｐゴシック" charset="0"/>
              </a:rPr>
              <a:t> </a:t>
            </a:r>
            <a:r>
              <a:rPr lang="en-US" sz="2600" dirty="0">
                <a:latin typeface="Gill Sans MT" charset="0"/>
                <a:ea typeface="ＭＳ Ｐゴシック" charset="0"/>
                <a:cs typeface="ＭＳ Ｐゴシック" charset="0"/>
              </a:rPr>
              <a:t>items</a:t>
            </a:r>
          </a:p>
          <a:p>
            <a:pPr lvl="1"/>
            <a:r>
              <a:rPr lang="en-US" sz="2600" b="1" i="1" dirty="0">
                <a:solidFill>
                  <a:srgbClr val="0070C0"/>
                </a:solidFill>
                <a:latin typeface="Courier" pitchFamily="2" charset="0"/>
                <a:ea typeface="ＭＳ Ｐゴシック" charset="0"/>
                <a:cs typeface="ＭＳ Ｐゴシック" charset="0"/>
              </a:rPr>
              <a:t>start</a:t>
            </a:r>
            <a:r>
              <a:rPr lang="en-US" sz="2600" i="1" dirty="0">
                <a:latin typeface="Courier" pitchFamily="2" charset="0"/>
                <a:ea typeface="ＭＳ Ｐゴシック" charset="0"/>
                <a:cs typeface="ＭＳ Ｐゴシック" charset="0"/>
              </a:rPr>
              <a:t>, </a:t>
            </a:r>
            <a:r>
              <a:rPr lang="en-US" sz="2600" b="1" i="1" dirty="0">
                <a:solidFill>
                  <a:srgbClr val="0070C0"/>
                </a:solidFill>
                <a:latin typeface="Courier" pitchFamily="2" charset="0"/>
                <a:ea typeface="ＭＳ Ｐゴシック" charset="0"/>
                <a:cs typeface="ＭＳ Ｐゴシック" charset="0"/>
              </a:rPr>
              <a:t>end</a:t>
            </a:r>
            <a:r>
              <a:rPr lang="en-US" sz="2600" i="1" dirty="0">
                <a:latin typeface="Courier" pitchFamily="2" charset="0"/>
                <a:ea typeface="ＭＳ Ｐゴシック" charset="0"/>
                <a:cs typeface="ＭＳ Ｐゴシック" charset="0"/>
              </a:rPr>
              <a:t>, and </a:t>
            </a:r>
            <a:r>
              <a:rPr lang="en-US" sz="2600" b="1" i="1" dirty="0">
                <a:solidFill>
                  <a:srgbClr val="0070C0"/>
                </a:solidFill>
                <a:latin typeface="Courier" pitchFamily="2" charset="0"/>
                <a:ea typeface="ＭＳ Ｐゴシック" charset="0"/>
                <a:cs typeface="ＭＳ Ｐゴシック" charset="0"/>
              </a:rPr>
              <a:t>step</a:t>
            </a:r>
            <a:r>
              <a:rPr lang="en-US" sz="2600" i="1" dirty="0">
                <a:latin typeface="Courier" pitchFamily="2" charset="0"/>
                <a:ea typeface="ＭＳ Ｐゴシック" charset="0"/>
                <a:cs typeface="ＭＳ Ｐゴシック" charset="0"/>
              </a:rPr>
              <a:t> </a:t>
            </a:r>
            <a:r>
              <a:rPr lang="en-US" sz="2600" dirty="0">
                <a:latin typeface="Gill Sans MT" charset="0"/>
                <a:ea typeface="ＭＳ Ｐゴシック" charset="0"/>
                <a:cs typeface="ＭＳ Ｐゴシック" charset="0"/>
              </a:rPr>
              <a:t>arguments are optional</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Slices of sequences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11</a:t>
            </a:fld>
            <a:endParaRPr lang="en-US" dirty="0"/>
          </a:p>
        </p:txBody>
      </p:sp>
    </p:spTree>
    <p:extLst>
      <p:ext uri="{BB962C8B-B14F-4D97-AF65-F5344CB8AC3E}">
        <p14:creationId xmlns:p14="http://schemas.microsoft.com/office/powerpoint/2010/main" val="2790997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1582" y="1114763"/>
            <a:ext cx="8459962" cy="4981237"/>
          </a:xfrm>
        </p:spPr>
        <p:txBody>
          <a:bodyPr/>
          <a:lstStyle/>
          <a:p>
            <a:r>
              <a:rPr lang="en-US" sz="2800" dirty="0">
                <a:latin typeface="Gill Sans MT" charset="0"/>
                <a:ea typeface="ＭＳ Ｐゴシック" charset="0"/>
                <a:cs typeface="ＭＳ Ｐゴシック" charset="0"/>
              </a:rPr>
              <a:t>Problem: How to reverse a string using only slices</a:t>
            </a:r>
          </a:p>
          <a:p>
            <a:r>
              <a:rPr lang="en-US" sz="2800" dirty="0">
                <a:latin typeface="Gill Sans MT" charset="0"/>
                <a:ea typeface="ＭＳ Ｐゴシック" charset="0"/>
                <a:cs typeface="ＭＳ Ｐゴシック" charset="0"/>
              </a:rPr>
              <a:t>Recall </a:t>
            </a:r>
            <a:r>
              <a:rPr lang="en-US" sz="2800" dirty="0">
                <a:solidFill>
                  <a:srgbClr val="0070C0"/>
                </a:solidFill>
                <a:latin typeface="Courier New"/>
                <a:ea typeface="ＭＳ Ｐゴシック" charset="0"/>
                <a:cs typeface="Courier New"/>
              </a:rPr>
              <a:t>slice[</a:t>
            </a:r>
            <a:r>
              <a:rPr lang="en-US" sz="2800" i="1" dirty="0">
                <a:solidFill>
                  <a:srgbClr val="0070C0"/>
                </a:solidFill>
                <a:latin typeface="Courier New"/>
                <a:ea typeface="ＭＳ Ｐゴシック" charset="0"/>
                <a:cs typeface="Courier New"/>
              </a:rPr>
              <a:t>start </a:t>
            </a:r>
            <a:r>
              <a:rPr lang="en-US" sz="2800" dirty="0">
                <a:solidFill>
                  <a:srgbClr val="0070C0"/>
                </a:solidFill>
                <a:latin typeface="Courier New"/>
                <a:ea typeface="ＭＳ Ｐゴシック" charset="0"/>
                <a:cs typeface="Courier New"/>
              </a:rPr>
              <a:t>: </a:t>
            </a:r>
            <a:r>
              <a:rPr lang="en-US" sz="2800" i="1" dirty="0">
                <a:solidFill>
                  <a:srgbClr val="0070C0"/>
                </a:solidFill>
                <a:latin typeface="Courier New"/>
                <a:ea typeface="ＭＳ Ｐゴシック" charset="0"/>
                <a:cs typeface="Courier New"/>
              </a:rPr>
              <a:t>end </a:t>
            </a:r>
            <a:r>
              <a:rPr lang="en-US" sz="2800" dirty="0">
                <a:solidFill>
                  <a:srgbClr val="0070C0"/>
                </a:solidFill>
                <a:latin typeface="Courier New"/>
                <a:ea typeface="ＭＳ Ｐゴシック" charset="0"/>
                <a:cs typeface="Courier New"/>
              </a:rPr>
              <a:t>: </a:t>
            </a:r>
            <a:r>
              <a:rPr lang="en-US" sz="2800" i="1" dirty="0">
                <a:solidFill>
                  <a:srgbClr val="0070C0"/>
                </a:solidFill>
                <a:latin typeface="Courier New"/>
                <a:ea typeface="ＭＳ Ｐゴシック" charset="0"/>
                <a:cs typeface="Courier New"/>
              </a:rPr>
              <a:t>step</a:t>
            </a:r>
            <a:r>
              <a:rPr lang="en-US" sz="2800" dirty="0">
                <a:solidFill>
                  <a:srgbClr val="0070C0"/>
                </a:solidFill>
                <a:latin typeface="Courier New"/>
                <a:ea typeface="ＭＳ Ｐゴシック" charset="0"/>
                <a:cs typeface="Courier New"/>
              </a:rPr>
              <a:t>]</a:t>
            </a:r>
          </a:p>
          <a:p>
            <a:r>
              <a:rPr lang="en-US" sz="2800" dirty="0">
                <a:latin typeface="Gill Sans MT"/>
                <a:ea typeface="ＭＳ Ｐゴシック" charset="0"/>
                <a:cs typeface="Gill Sans MT"/>
              </a:rPr>
              <a:t>We want the entire string, but we want to step from the end back to the beginning</a:t>
            </a:r>
            <a:endParaRPr lang="en-US" sz="2800" dirty="0">
              <a:latin typeface="Gill Sans MT" charset="0"/>
              <a:ea typeface="ＭＳ Ｐゴシック" charset="0"/>
              <a:cs typeface="ＭＳ Ｐゴシック" charset="0"/>
            </a:endParaRPr>
          </a:p>
          <a:p>
            <a:pPr>
              <a:spcAft>
                <a:spcPts val="0"/>
              </a:spcAft>
            </a:pPr>
            <a:r>
              <a:rPr lang="en-US" sz="2400" dirty="0">
                <a:latin typeface="Courier New"/>
                <a:ea typeface="ＭＳ Ｐゴシック" charset="0"/>
                <a:cs typeface="Courier New"/>
              </a:rPr>
              <a:t> </a:t>
            </a: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r>
              <a:rPr lang="en-US" sz="2800" dirty="0">
                <a:solidFill>
                  <a:srgbClr val="000000"/>
                </a:solidFill>
                <a:latin typeface="Gill Sans MT"/>
                <a:ea typeface="ＭＳ Ｐゴシック" charset="0"/>
                <a:cs typeface="Gill Sans MT"/>
              </a:rPr>
              <a:t>Be careful about trading cleverness for readability!</a:t>
            </a: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Reverse a string with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12</a:t>
            </a:fld>
            <a:endParaRPr lang="en-US" dirty="0"/>
          </a:p>
        </p:txBody>
      </p:sp>
      <p:pic>
        <p:nvPicPr>
          <p:cNvPr id="6" name="Picture 5">
            <a:extLst>
              <a:ext uri="{FF2B5EF4-FFF2-40B4-BE49-F238E27FC236}">
                <a16:creationId xmlns:a16="http://schemas.microsoft.com/office/drawing/2014/main" id="{FF44B5F4-0759-2545-B3E7-58AD97A45412}"/>
              </a:ext>
            </a:extLst>
          </p:cNvPr>
          <p:cNvPicPr>
            <a:picLocks noChangeAspect="1"/>
          </p:cNvPicPr>
          <p:nvPr/>
        </p:nvPicPr>
        <p:blipFill>
          <a:blip r:embed="rId3"/>
          <a:stretch>
            <a:fillRect/>
          </a:stretch>
        </p:blipFill>
        <p:spPr>
          <a:xfrm>
            <a:off x="482456" y="3163819"/>
            <a:ext cx="4779433" cy="2371263"/>
          </a:xfrm>
          <a:prstGeom prst="rect">
            <a:avLst/>
          </a:prstGeom>
        </p:spPr>
      </p:pic>
    </p:spTree>
    <p:extLst>
      <p:ext uri="{BB962C8B-B14F-4D97-AF65-F5344CB8AC3E}">
        <p14:creationId xmlns:p14="http://schemas.microsoft.com/office/powerpoint/2010/main" val="3660575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Strings are immutable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13</a:t>
            </a:fld>
            <a:endParaRPr lang="en-US" dirty="0"/>
          </a:p>
        </p:txBody>
      </p:sp>
      <p:pic>
        <p:nvPicPr>
          <p:cNvPr id="9" name="Picture 8">
            <a:extLst>
              <a:ext uri="{FF2B5EF4-FFF2-40B4-BE49-F238E27FC236}">
                <a16:creationId xmlns:a16="http://schemas.microsoft.com/office/drawing/2014/main" id="{332D9BBF-FC9A-9D47-AEF6-010DFABCB266}"/>
              </a:ext>
            </a:extLst>
          </p:cNvPr>
          <p:cNvPicPr>
            <a:picLocks noChangeAspect="1"/>
          </p:cNvPicPr>
          <p:nvPr/>
        </p:nvPicPr>
        <p:blipFill>
          <a:blip r:embed="rId3"/>
          <a:stretch>
            <a:fillRect/>
          </a:stretch>
        </p:blipFill>
        <p:spPr>
          <a:xfrm>
            <a:off x="253423" y="1388533"/>
            <a:ext cx="8675483" cy="3025103"/>
          </a:xfrm>
          <a:prstGeom prst="rect">
            <a:avLst/>
          </a:prstGeom>
        </p:spPr>
      </p:pic>
    </p:spTree>
    <p:extLst>
      <p:ext uri="{BB962C8B-B14F-4D97-AF65-F5344CB8AC3E}">
        <p14:creationId xmlns:p14="http://schemas.microsoft.com/office/powerpoint/2010/main" val="1491988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8606" y="957710"/>
            <a:ext cx="8459962" cy="4511810"/>
          </a:xfrm>
        </p:spPr>
        <p:txBody>
          <a:bodyPr/>
          <a:lstStyle/>
          <a:p>
            <a:r>
              <a:rPr lang="en-US" sz="2800" dirty="0">
                <a:latin typeface="Gill Sans MT" charset="0"/>
                <a:ea typeface="ＭＳ Ｐゴシック" charset="0"/>
                <a:cs typeface="ＭＳ Ｐゴシック" charset="0"/>
              </a:rPr>
              <a:t>Check for substrings with </a:t>
            </a:r>
            <a:r>
              <a:rPr lang="en-US" sz="2800" b="1" i="1" dirty="0">
                <a:latin typeface="Gill Sans MT" charset="0"/>
                <a:ea typeface="ＭＳ Ｐゴシック" charset="0"/>
                <a:cs typeface="ＭＳ Ｐゴシック" charset="0"/>
              </a:rPr>
              <a:t>in</a:t>
            </a:r>
            <a:r>
              <a:rPr lang="en-US" sz="2800" dirty="0">
                <a:latin typeface="Gill Sans MT" charset="0"/>
                <a:ea typeface="ＭＳ Ｐゴシック" charset="0"/>
                <a:cs typeface="ＭＳ Ｐゴシック" charset="0"/>
              </a:rPr>
              <a:t> and </a:t>
            </a:r>
            <a:r>
              <a:rPr lang="en-US" sz="2800" b="1" i="1" dirty="0">
                <a:latin typeface="Gill Sans MT" charset="0"/>
                <a:ea typeface="ＭＳ Ｐゴシック" charset="0"/>
                <a:cs typeface="ＭＳ Ｐゴシック" charset="0"/>
              </a:rPr>
              <a:t>not in</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Are you in there?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14</a:t>
            </a:fld>
            <a:endParaRPr lang="en-US" dirty="0"/>
          </a:p>
        </p:txBody>
      </p:sp>
      <p:pic>
        <p:nvPicPr>
          <p:cNvPr id="6" name="Picture 5">
            <a:extLst>
              <a:ext uri="{FF2B5EF4-FFF2-40B4-BE49-F238E27FC236}">
                <a16:creationId xmlns:a16="http://schemas.microsoft.com/office/drawing/2014/main" id="{99A9B007-FA26-5C4D-B3E8-9C95EABDF670}"/>
              </a:ext>
            </a:extLst>
          </p:cNvPr>
          <p:cNvPicPr>
            <a:picLocks noChangeAspect="1"/>
          </p:cNvPicPr>
          <p:nvPr/>
        </p:nvPicPr>
        <p:blipFill>
          <a:blip r:embed="rId3"/>
          <a:stretch>
            <a:fillRect/>
          </a:stretch>
        </p:blipFill>
        <p:spPr>
          <a:xfrm>
            <a:off x="843139" y="1478845"/>
            <a:ext cx="3116626" cy="4660900"/>
          </a:xfrm>
          <a:prstGeom prst="rect">
            <a:avLst/>
          </a:prstGeom>
        </p:spPr>
      </p:pic>
    </p:spTree>
    <p:extLst>
      <p:ext uri="{BB962C8B-B14F-4D97-AF65-F5344CB8AC3E}">
        <p14:creationId xmlns:p14="http://schemas.microsoft.com/office/powerpoint/2010/main" val="183097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484289-0A92-3749-A940-6DB39AD2C4CC}"/>
              </a:ext>
            </a:extLst>
          </p:cNvPr>
          <p:cNvPicPr>
            <a:picLocks noChangeAspect="1"/>
          </p:cNvPicPr>
          <p:nvPr/>
        </p:nvPicPr>
        <p:blipFill>
          <a:blip r:embed="rId3"/>
          <a:stretch>
            <a:fillRect/>
          </a:stretch>
        </p:blipFill>
        <p:spPr>
          <a:xfrm>
            <a:off x="0" y="1096213"/>
            <a:ext cx="8477956" cy="5063359"/>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Count characters in a string</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15</a:t>
            </a:fld>
            <a:endParaRPr lang="en-US" dirty="0"/>
          </a:p>
        </p:txBody>
      </p:sp>
      <p:sp>
        <p:nvSpPr>
          <p:cNvPr id="9" name="Rounded Rectangular Callout 8">
            <a:extLst>
              <a:ext uri="{FF2B5EF4-FFF2-40B4-BE49-F238E27FC236}">
                <a16:creationId xmlns:a16="http://schemas.microsoft.com/office/drawing/2014/main" id="{74B6EF79-AE4D-084C-8792-03B441A0217A}"/>
              </a:ext>
            </a:extLst>
          </p:cNvPr>
          <p:cNvSpPr/>
          <p:nvPr/>
        </p:nvSpPr>
        <p:spPr>
          <a:xfrm>
            <a:off x="4188860" y="2258107"/>
            <a:ext cx="3333136" cy="1339532"/>
          </a:xfrm>
          <a:prstGeom prst="wedgeRoundRectCallout">
            <a:avLst>
              <a:gd name="adj1" fmla="val -19793"/>
              <a:gd name="adj2" fmla="val 4942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We can also use Python’s string method</a:t>
            </a:r>
          </a:p>
          <a:p>
            <a:pPr algn="ctr"/>
            <a:r>
              <a:rPr lang="en-US" sz="2000" dirty="0" err="1">
                <a:solidFill>
                  <a:schemeClr val="bg1"/>
                </a:solidFill>
                <a:latin typeface="Courier" pitchFamily="2" charset="0"/>
              </a:rPr>
              <a:t>s.count</a:t>
            </a:r>
            <a:r>
              <a:rPr lang="en-US" sz="2000" dirty="0">
                <a:solidFill>
                  <a:schemeClr val="bg1"/>
                </a:solidFill>
                <a:latin typeface="Courier" pitchFamily="2" charset="0"/>
              </a:rPr>
              <a:t>(‘H’)</a:t>
            </a:r>
          </a:p>
        </p:txBody>
      </p:sp>
    </p:spTree>
    <p:extLst>
      <p:ext uri="{BB962C8B-B14F-4D97-AF65-F5344CB8AC3E}">
        <p14:creationId xmlns:p14="http://schemas.microsoft.com/office/powerpoint/2010/main" val="146818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E0E342-5BEE-3840-8EBC-4D8A3A9B2669}"/>
              </a:ext>
            </a:extLst>
          </p:cNvPr>
          <p:cNvPicPr>
            <a:picLocks noChangeAspect="1"/>
          </p:cNvPicPr>
          <p:nvPr/>
        </p:nvPicPr>
        <p:blipFill>
          <a:blip r:embed="rId3"/>
          <a:stretch>
            <a:fillRect/>
          </a:stretch>
        </p:blipFill>
        <p:spPr>
          <a:xfrm>
            <a:off x="250374" y="964730"/>
            <a:ext cx="7699022" cy="4977459"/>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No more vowels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16</a:t>
            </a:fld>
            <a:endParaRPr lang="en-US" dirty="0"/>
          </a:p>
        </p:txBody>
      </p:sp>
      <p:sp>
        <p:nvSpPr>
          <p:cNvPr id="5" name="Rounded Rectangular Callout 4"/>
          <p:cNvSpPr/>
          <p:nvPr/>
        </p:nvSpPr>
        <p:spPr>
          <a:xfrm>
            <a:off x="5639904" y="2849064"/>
            <a:ext cx="2793288" cy="1337111"/>
          </a:xfrm>
          <a:prstGeom prst="wedgeRoundRectCallout">
            <a:avLst>
              <a:gd name="adj1" fmla="val -19793"/>
              <a:gd name="adj2" fmla="val 4942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Can use same approach to remove punctuation!</a:t>
            </a:r>
          </a:p>
          <a:p>
            <a:pPr algn="ctr"/>
            <a:r>
              <a:rPr lang="en-US" dirty="0" err="1">
                <a:solidFill>
                  <a:schemeClr val="bg1"/>
                </a:solidFill>
              </a:rPr>
              <a:t>string.punctuation</a:t>
            </a:r>
            <a:r>
              <a:rPr lang="en-US" dirty="0">
                <a:solidFill>
                  <a:schemeClr val="bg1"/>
                </a:solidFill>
              </a:rPr>
              <a:t> is string with all punctuation</a:t>
            </a:r>
          </a:p>
        </p:txBody>
      </p:sp>
      <p:sp>
        <p:nvSpPr>
          <p:cNvPr id="7" name="Rounded Rectangular Callout 6">
            <a:extLst>
              <a:ext uri="{FF2B5EF4-FFF2-40B4-BE49-F238E27FC236}">
                <a16:creationId xmlns:a16="http://schemas.microsoft.com/office/drawing/2014/main" id="{B45FADBA-4DF4-ED43-A3D9-01036380F1F5}"/>
              </a:ext>
            </a:extLst>
          </p:cNvPr>
          <p:cNvSpPr/>
          <p:nvPr/>
        </p:nvSpPr>
        <p:spPr>
          <a:xfrm>
            <a:off x="4228401" y="4771741"/>
            <a:ext cx="3127767" cy="1121529"/>
          </a:xfrm>
          <a:prstGeom prst="wedgeRoundRectCallout">
            <a:avLst>
              <a:gd name="adj1" fmla="val -98030"/>
              <a:gd name="adj2" fmla="val 3182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Returned a copy of the string – didn’t change the string s</a:t>
            </a:r>
          </a:p>
        </p:txBody>
      </p:sp>
      <p:sp>
        <p:nvSpPr>
          <p:cNvPr id="8" name="Rounded Rectangular Callout 7">
            <a:extLst>
              <a:ext uri="{FF2B5EF4-FFF2-40B4-BE49-F238E27FC236}">
                <a16:creationId xmlns:a16="http://schemas.microsoft.com/office/drawing/2014/main" id="{CDCB6BC7-B0EE-0649-9733-028E4813821D}"/>
              </a:ext>
            </a:extLst>
          </p:cNvPr>
          <p:cNvSpPr/>
          <p:nvPr/>
        </p:nvSpPr>
        <p:spPr>
          <a:xfrm>
            <a:off x="5792283" y="666044"/>
            <a:ext cx="2640909" cy="1682584"/>
          </a:xfrm>
          <a:prstGeom prst="wedgeRoundRectCallout">
            <a:avLst>
              <a:gd name="adj1" fmla="val -128508"/>
              <a:gd name="adj2" fmla="val 4942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Use </a:t>
            </a:r>
            <a:r>
              <a:rPr lang="en-US" sz="1600" dirty="0" err="1">
                <a:solidFill>
                  <a:schemeClr val="bg1"/>
                </a:solidFill>
                <a:latin typeface="Courier" pitchFamily="2" charset="0"/>
              </a:rPr>
              <a:t>ch.lower</a:t>
            </a:r>
            <a:r>
              <a:rPr lang="en-US" sz="1600" dirty="0">
                <a:solidFill>
                  <a:schemeClr val="bg1"/>
                </a:solidFill>
                <a:latin typeface="Courier" pitchFamily="2" charset="0"/>
              </a:rPr>
              <a:t>(), </a:t>
            </a:r>
            <a:r>
              <a:rPr lang="en-US" dirty="0">
                <a:solidFill>
                  <a:schemeClr val="bg1"/>
                </a:solidFill>
              </a:rPr>
              <a:t>not </a:t>
            </a:r>
            <a:r>
              <a:rPr lang="en-US" sz="1600" dirty="0" err="1">
                <a:solidFill>
                  <a:schemeClr val="bg1"/>
                </a:solidFill>
                <a:latin typeface="Courier" pitchFamily="2" charset="0"/>
              </a:rPr>
              <a:t>s.lower</a:t>
            </a:r>
            <a:r>
              <a:rPr lang="en-US" sz="1600" dirty="0">
                <a:solidFill>
                  <a:schemeClr val="bg1"/>
                </a:solidFill>
                <a:latin typeface="Courier" pitchFamily="2" charset="0"/>
              </a:rPr>
              <a:t>(), </a:t>
            </a:r>
            <a:r>
              <a:rPr lang="en-US" dirty="0">
                <a:solidFill>
                  <a:schemeClr val="bg1"/>
                </a:solidFill>
              </a:rPr>
              <a:t>so the returned string matches the upper/lower case  characters in </a:t>
            </a:r>
            <a:r>
              <a:rPr lang="en-US" dirty="0">
                <a:solidFill>
                  <a:schemeClr val="bg1"/>
                </a:solidFill>
                <a:latin typeface="Courier" pitchFamily="2" charset="0"/>
              </a:rPr>
              <a:t>s</a:t>
            </a:r>
          </a:p>
        </p:txBody>
      </p:sp>
    </p:spTree>
    <p:extLst>
      <p:ext uri="{BB962C8B-B14F-4D97-AF65-F5344CB8AC3E}">
        <p14:creationId xmlns:p14="http://schemas.microsoft.com/office/powerpoint/2010/main" val="268782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274638"/>
            <a:ext cx="8358188" cy="636774"/>
          </a:xfrm>
        </p:spPr>
        <p:txBody>
          <a:bodyPr/>
          <a:lstStyle/>
          <a:p>
            <a:r>
              <a:rPr lang="en-US" dirty="0">
                <a:latin typeface="Gill Sans MT"/>
                <a:cs typeface="Gill Sans MT"/>
              </a:rPr>
              <a:t>Find a character in a string: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17</a:t>
            </a:fld>
            <a:endParaRPr lang="en-US" dirty="0"/>
          </a:p>
        </p:txBody>
      </p:sp>
      <p:pic>
        <p:nvPicPr>
          <p:cNvPr id="5" name="Picture 4">
            <a:extLst>
              <a:ext uri="{FF2B5EF4-FFF2-40B4-BE49-F238E27FC236}">
                <a16:creationId xmlns:a16="http://schemas.microsoft.com/office/drawing/2014/main" id="{A248B8EE-213E-6E44-B443-AE8640A96286}"/>
              </a:ext>
            </a:extLst>
          </p:cNvPr>
          <p:cNvPicPr>
            <a:picLocks noChangeAspect="1"/>
          </p:cNvPicPr>
          <p:nvPr/>
        </p:nvPicPr>
        <p:blipFill>
          <a:blip r:embed="rId3"/>
          <a:stretch>
            <a:fillRect/>
          </a:stretch>
        </p:blipFill>
        <p:spPr>
          <a:xfrm>
            <a:off x="227012" y="1286932"/>
            <a:ext cx="8592412" cy="4578019"/>
          </a:xfrm>
          <a:prstGeom prst="rect">
            <a:avLst/>
          </a:prstGeom>
        </p:spPr>
      </p:pic>
    </p:spTree>
    <p:extLst>
      <p:ext uri="{BB962C8B-B14F-4D97-AF65-F5344CB8AC3E}">
        <p14:creationId xmlns:p14="http://schemas.microsoft.com/office/powerpoint/2010/main" val="1417212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207DA-FE86-ED48-AE4C-C49D100C3AFF}"/>
              </a:ext>
            </a:extLst>
          </p:cNvPr>
          <p:cNvPicPr>
            <a:picLocks noChangeAspect="1"/>
          </p:cNvPicPr>
          <p:nvPr/>
        </p:nvPicPr>
        <p:blipFill>
          <a:blip r:embed="rId3"/>
          <a:stretch>
            <a:fillRect/>
          </a:stretch>
        </p:blipFill>
        <p:spPr>
          <a:xfrm>
            <a:off x="250374" y="1340252"/>
            <a:ext cx="8168217" cy="4830535"/>
          </a:xfrm>
          <a:prstGeom prst="rect">
            <a:avLst/>
          </a:prstGeom>
        </p:spPr>
      </p:pic>
      <p:sp>
        <p:nvSpPr>
          <p:cNvPr id="3" name="Title 2"/>
          <p:cNvSpPr>
            <a:spLocks noGrp="1"/>
          </p:cNvSpPr>
          <p:nvPr>
            <p:ph type="title"/>
          </p:nvPr>
        </p:nvSpPr>
        <p:spPr>
          <a:xfrm>
            <a:off x="227013" y="274638"/>
            <a:ext cx="7923694" cy="636774"/>
          </a:xfrm>
        </p:spPr>
        <p:txBody>
          <a:bodyPr/>
          <a:lstStyle/>
          <a:p>
            <a:r>
              <a:rPr lang="en-US" sz="3200" dirty="0">
                <a:latin typeface="Gill Sans MT"/>
                <a:cs typeface="Gill Sans MT"/>
              </a:rPr>
              <a:t>Find a character in a string: enumerate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18</a:t>
            </a:fld>
            <a:endParaRPr lang="en-US" dirty="0"/>
          </a:p>
        </p:txBody>
      </p:sp>
      <p:sp>
        <p:nvSpPr>
          <p:cNvPr id="8" name="Rounded Rectangular Callout 7">
            <a:extLst>
              <a:ext uri="{FF2B5EF4-FFF2-40B4-BE49-F238E27FC236}">
                <a16:creationId xmlns:a16="http://schemas.microsoft.com/office/drawing/2014/main" id="{BF4B3DEE-51B8-D248-8337-15A0A214C6F5}"/>
              </a:ext>
            </a:extLst>
          </p:cNvPr>
          <p:cNvSpPr/>
          <p:nvPr/>
        </p:nvSpPr>
        <p:spPr>
          <a:xfrm>
            <a:off x="5569986" y="3392425"/>
            <a:ext cx="3323640" cy="974850"/>
          </a:xfrm>
          <a:prstGeom prst="wedgeRoundRectCallout">
            <a:avLst>
              <a:gd name="adj1" fmla="val -71209"/>
              <a:gd name="adj2" fmla="val -5553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Consider both slices and enumerate() alternatives</a:t>
            </a:r>
          </a:p>
        </p:txBody>
      </p:sp>
    </p:spTree>
    <p:extLst>
      <p:ext uri="{BB962C8B-B14F-4D97-AF65-F5344CB8AC3E}">
        <p14:creationId xmlns:p14="http://schemas.microsoft.com/office/powerpoint/2010/main" val="2224027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124262"/>
            <a:ext cx="8928906" cy="4683007"/>
          </a:xfrm>
        </p:spPr>
        <p:txBody>
          <a:bodyPr/>
          <a:lstStyle/>
          <a:p>
            <a:pPr>
              <a:spcAft>
                <a:spcPts val="0"/>
              </a:spcAft>
            </a:pPr>
            <a:r>
              <a:rPr lang="en-US" sz="2800" dirty="0">
                <a:latin typeface="Gill Sans MT" charset="0"/>
                <a:ea typeface="ＭＳ Ｐゴシック" charset="0"/>
                <a:cs typeface="ＭＳ Ｐゴシック" charset="0"/>
              </a:rPr>
              <a:t>Search for a target string within a string</a:t>
            </a:r>
          </a:p>
          <a:p>
            <a:pPr lvl="1"/>
            <a:r>
              <a:rPr lang="en-US" sz="2600" dirty="0">
                <a:latin typeface="Gill Sans MT" charset="0"/>
                <a:ea typeface="ＭＳ Ｐゴシック" charset="0"/>
                <a:cs typeface="ＭＳ Ｐゴシック" charset="0"/>
              </a:rPr>
              <a:t>Return the offset where the target string starts or </a:t>
            </a:r>
            <a:r>
              <a:rPr lang="en-US" sz="2600" dirty="0">
                <a:latin typeface="Courier" pitchFamily="2" charset="0"/>
                <a:ea typeface="ＭＳ Ｐゴシック" charset="0"/>
                <a:cs typeface="ＭＳ Ｐゴシック" charset="0"/>
              </a:rPr>
              <a:t>-1</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latin typeface="Gill Sans MT"/>
                <a:cs typeface="Gill Sans MT"/>
              </a:rPr>
              <a:t>String.find</a:t>
            </a:r>
            <a:r>
              <a:rPr lang="en-US" dirty="0">
                <a:latin typeface="Gill Sans MT"/>
                <a:cs typeface="Gill Sans MT"/>
              </a:rPr>
              <a:t>(target)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19</a:t>
            </a:fld>
            <a:endParaRPr lang="en-US" dirty="0"/>
          </a:p>
        </p:txBody>
      </p:sp>
      <p:pic>
        <p:nvPicPr>
          <p:cNvPr id="6" name="Picture 5">
            <a:extLst>
              <a:ext uri="{FF2B5EF4-FFF2-40B4-BE49-F238E27FC236}">
                <a16:creationId xmlns:a16="http://schemas.microsoft.com/office/drawing/2014/main" id="{CE8118E8-E523-2B45-822F-FECAFBE495A1}"/>
              </a:ext>
            </a:extLst>
          </p:cNvPr>
          <p:cNvPicPr>
            <a:picLocks noChangeAspect="1"/>
          </p:cNvPicPr>
          <p:nvPr/>
        </p:nvPicPr>
        <p:blipFill>
          <a:blip r:embed="rId3"/>
          <a:stretch>
            <a:fillRect/>
          </a:stretch>
        </p:blipFill>
        <p:spPr>
          <a:xfrm>
            <a:off x="1002897" y="2158585"/>
            <a:ext cx="6828751" cy="4009974"/>
          </a:xfrm>
          <a:prstGeom prst="rect">
            <a:avLst/>
          </a:prstGeom>
        </p:spPr>
      </p:pic>
      <p:sp>
        <p:nvSpPr>
          <p:cNvPr id="5" name="Rounded Rectangular Callout 4"/>
          <p:cNvSpPr/>
          <p:nvPr/>
        </p:nvSpPr>
        <p:spPr>
          <a:xfrm>
            <a:off x="4641567" y="3016411"/>
            <a:ext cx="4067002" cy="1026758"/>
          </a:xfrm>
          <a:prstGeom prst="wedgeRoundRectCallout">
            <a:avLst>
              <a:gd name="adj1" fmla="val -65051"/>
              <a:gd name="adj2" fmla="val -604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Recall that we’re calling the ‘find’ method on string ‘hello’ with the argument(‘he’)</a:t>
            </a:r>
          </a:p>
        </p:txBody>
      </p:sp>
    </p:spTree>
    <p:extLst>
      <p:ext uri="{BB962C8B-B14F-4D97-AF65-F5344CB8AC3E}">
        <p14:creationId xmlns:p14="http://schemas.microsoft.com/office/powerpoint/2010/main" val="3504347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36113" y="1135045"/>
            <a:ext cx="8459962" cy="4511810"/>
          </a:xfrm>
        </p:spPr>
        <p:txBody>
          <a:bodyPr/>
          <a:lstStyle/>
          <a:p>
            <a:r>
              <a:rPr lang="en-US" sz="2400" dirty="0">
                <a:latin typeface="Gill Sans MT"/>
                <a:ea typeface="ＭＳ Ｐゴシック" charset="0"/>
                <a:cs typeface="Gill Sans MT"/>
              </a:rPr>
              <a:t>This lecture includes material from:</a:t>
            </a:r>
          </a:p>
          <a:p>
            <a:pPr>
              <a:spcAft>
                <a:spcPts val="0"/>
              </a:spcAft>
            </a:pPr>
            <a:r>
              <a:rPr lang="en-US" sz="2400" dirty="0">
                <a:latin typeface="Gill Sans MT"/>
                <a:cs typeface="Gill Sans MT"/>
              </a:rPr>
              <a:t>“How to Think Like a Computer Scientist: Learning with Python 3 (RLE)”, Peter Wentworth, Jeffrey Elkner, Allen B. Downey, and Chris Meyers, </a:t>
            </a:r>
          </a:p>
          <a:p>
            <a:r>
              <a:rPr lang="en-US" sz="2400" dirty="0">
                <a:latin typeface="Gill Sans MT"/>
                <a:cs typeface="Gill Sans MT"/>
              </a:rPr>
              <a:t> </a:t>
            </a:r>
            <a:r>
              <a:rPr lang="en-US" sz="2400" dirty="0">
                <a:latin typeface="Gill Sans MT"/>
                <a:cs typeface="Gill Sans MT"/>
                <a:hlinkClick r:id="rId3"/>
              </a:rPr>
              <a:t>http://openbookproject.net/thinkcs/python/english3e/</a:t>
            </a:r>
            <a:endParaRPr lang="en-US" sz="2400" dirty="0">
              <a:latin typeface="Gill Sans MT"/>
              <a:ea typeface="ＭＳ Ｐゴシック" charset="0"/>
              <a:cs typeface="Gill Sans MT"/>
            </a:endParaRPr>
          </a:p>
          <a:p>
            <a:pPr>
              <a:spcAft>
                <a:spcPts val="0"/>
              </a:spcAft>
            </a:pPr>
            <a:r>
              <a:rPr lang="en-US" sz="2400" dirty="0">
                <a:latin typeface="Gill Sans MT"/>
                <a:ea typeface="ＭＳ Ｐゴシック" charset="0"/>
                <a:cs typeface="Gill Sans MT"/>
              </a:rPr>
              <a:t>“Introducing Python”, Bill Lubanovic, </a:t>
            </a:r>
            <a:r>
              <a:rPr lang="cs-CZ" sz="2400" dirty="0">
                <a:latin typeface="Gill Sans MT"/>
                <a:cs typeface="Gill Sans MT"/>
              </a:rPr>
              <a:t>ISBN-13: 978-1449359362 </a:t>
            </a:r>
          </a:p>
          <a:p>
            <a:r>
              <a:rPr lang="cs-CZ" sz="2400" dirty="0">
                <a:latin typeface="Gill Sans MT"/>
                <a:cs typeface="Gill Sans MT"/>
                <a:hlinkClick r:id="rId4"/>
              </a:rPr>
              <a:t>http://proquest.safaribooksonline.com/book/programming/python/9781449361167</a:t>
            </a:r>
            <a:endParaRPr lang="cs-CZ" sz="2400" dirty="0">
              <a:latin typeface="Gill Sans MT"/>
              <a:cs typeface="Gill Sans MT"/>
            </a:endParaRPr>
          </a:p>
          <a:p>
            <a:r>
              <a:rPr lang="cs-CZ" sz="2400" dirty="0">
                <a:latin typeface="Gill Sans MT"/>
                <a:cs typeface="Gill Sans MT"/>
                <a:hlinkClick r:id="rId5"/>
              </a:rPr>
              <a:t>https://docs.python.org/3/library/stdtypes.html</a:t>
            </a:r>
            <a:endParaRPr lang="cs-CZ" sz="2400" dirty="0">
              <a:latin typeface="Gill Sans MT"/>
              <a:cs typeface="Gill Sans MT"/>
            </a:endParaRPr>
          </a:p>
          <a:p>
            <a:r>
              <a:rPr lang="en-US" sz="2400" dirty="0">
                <a:latin typeface="Gill Sans MT"/>
                <a:ea typeface="ＭＳ Ｐゴシック" charset="0"/>
                <a:cs typeface="Gill Sans MT"/>
                <a:hlinkClick r:id="rId6"/>
              </a:rPr>
              <a:t>https://mkaz.tech/python-string-format.html</a:t>
            </a:r>
            <a:r>
              <a:rPr lang="en-US" sz="2400" dirty="0">
                <a:latin typeface="Gill Sans MT"/>
                <a:ea typeface="ＭＳ Ｐゴシック" charset="0"/>
                <a:cs typeface="Gill Sans MT"/>
              </a:rPr>
              <a:t> </a:t>
            </a:r>
            <a:endParaRPr lang="cs-CZ" sz="2400" dirty="0">
              <a:latin typeface="Gill Sans MT"/>
              <a:cs typeface="Gill Sans MT"/>
            </a:endParaRPr>
          </a:p>
          <a:p>
            <a:endParaRPr lang="cs-CZ" sz="2800" dirty="0"/>
          </a:p>
          <a:p>
            <a:endParaRPr lang="en-US" sz="28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Acknowledgements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a:t>
            </a:fld>
            <a:endParaRPr lang="en-US" dirty="0"/>
          </a:p>
        </p:txBody>
      </p:sp>
    </p:spTree>
    <p:extLst>
      <p:ext uri="{BB962C8B-B14F-4D97-AF65-F5344CB8AC3E}">
        <p14:creationId xmlns:p14="http://schemas.microsoft.com/office/powerpoint/2010/main" val="23857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2A80AE-B1F0-9846-BD4C-5825B93F19E5}"/>
              </a:ext>
            </a:extLst>
          </p:cNvPr>
          <p:cNvPicPr>
            <a:picLocks noChangeAspect="1"/>
          </p:cNvPicPr>
          <p:nvPr/>
        </p:nvPicPr>
        <p:blipFill>
          <a:blip r:embed="rId3"/>
          <a:stretch>
            <a:fillRect/>
          </a:stretch>
        </p:blipFill>
        <p:spPr>
          <a:xfrm>
            <a:off x="387799" y="1844211"/>
            <a:ext cx="5606358" cy="4310416"/>
          </a:xfrm>
          <a:prstGeom prst="rect">
            <a:avLst/>
          </a:prstGeom>
        </p:spPr>
      </p:pic>
      <p:sp>
        <p:nvSpPr>
          <p:cNvPr id="2" name="Text Placeholder 1"/>
          <p:cNvSpPr>
            <a:spLocks noGrp="1"/>
          </p:cNvSpPr>
          <p:nvPr>
            <p:ph type="body" sz="quarter" idx="12"/>
          </p:nvPr>
        </p:nvSpPr>
        <p:spPr>
          <a:xfrm>
            <a:off x="215093" y="1295459"/>
            <a:ext cx="8824191" cy="4511810"/>
          </a:xfrm>
        </p:spPr>
        <p:txBody>
          <a:bodyPr/>
          <a:lstStyle/>
          <a:p>
            <a:r>
              <a:rPr lang="en-US" sz="2800" dirty="0">
                <a:latin typeface="Gill Sans MT" charset="0"/>
                <a:ea typeface="ＭＳ Ｐゴシック" charset="0"/>
                <a:cs typeface="ＭＳ Ｐゴシック" charset="0"/>
              </a:rPr>
              <a:t>Read a line and process each token in the line</a:t>
            </a: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Splitting strings into tokens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20</a:t>
            </a:fld>
            <a:endParaRPr lang="en-US" dirty="0"/>
          </a:p>
        </p:txBody>
      </p:sp>
      <p:sp>
        <p:nvSpPr>
          <p:cNvPr id="5" name="Rounded Rectangular Callout 4"/>
          <p:cNvSpPr/>
          <p:nvPr/>
        </p:nvSpPr>
        <p:spPr>
          <a:xfrm>
            <a:off x="5835485" y="1981859"/>
            <a:ext cx="2872422" cy="1228195"/>
          </a:xfrm>
          <a:prstGeom prst="wedgeRoundRectCallout">
            <a:avLst>
              <a:gd name="adj1" fmla="val -88483"/>
              <a:gd name="adj2" fmla="val -12815"/>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rPr>
              <a:t>string.split</a:t>
            </a:r>
            <a:r>
              <a:rPr lang="en-US" sz="2000" dirty="0">
                <a:solidFill>
                  <a:schemeClr val="bg1"/>
                </a:solidFill>
              </a:rPr>
              <a:t>() with no argument defaults the separator to whitespace</a:t>
            </a:r>
          </a:p>
        </p:txBody>
      </p:sp>
      <p:sp>
        <p:nvSpPr>
          <p:cNvPr id="6" name="Rounded Rectangular Callout 5"/>
          <p:cNvSpPr/>
          <p:nvPr/>
        </p:nvSpPr>
        <p:spPr>
          <a:xfrm>
            <a:off x="6166862" y="4824766"/>
            <a:ext cx="2872422" cy="1228195"/>
          </a:xfrm>
          <a:prstGeom prst="wedgeRoundRectCallout">
            <a:avLst>
              <a:gd name="adj1" fmla="val -71583"/>
              <a:gd name="adj2" fmla="val -1833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rPr>
              <a:t>string.split</a:t>
            </a:r>
            <a:r>
              <a:rPr lang="en-US" sz="2000" dirty="0">
                <a:solidFill>
                  <a:schemeClr val="bg1"/>
                </a:solidFill>
              </a:rPr>
              <a:t>(</a:t>
            </a:r>
            <a:r>
              <a:rPr lang="en-US" sz="2000" dirty="0" err="1">
                <a:solidFill>
                  <a:schemeClr val="bg1"/>
                </a:solidFill>
              </a:rPr>
              <a:t>arg</a:t>
            </a:r>
            <a:r>
              <a:rPr lang="en-US" sz="2000" dirty="0">
                <a:solidFill>
                  <a:schemeClr val="bg1"/>
                </a:solidFill>
              </a:rPr>
              <a:t>) splits on the specified argument</a:t>
            </a:r>
          </a:p>
        </p:txBody>
      </p:sp>
    </p:spTree>
    <p:extLst>
      <p:ext uri="{BB962C8B-B14F-4D97-AF65-F5344CB8AC3E}">
        <p14:creationId xmlns:p14="http://schemas.microsoft.com/office/powerpoint/2010/main" val="3908872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824191" cy="4511810"/>
          </a:xfrm>
        </p:spPr>
        <p:txBody>
          <a:bodyPr/>
          <a:lstStyle/>
          <a:p>
            <a:r>
              <a:rPr lang="en-US" sz="2800" dirty="0">
                <a:latin typeface="Gill Sans MT" charset="0"/>
                <a:ea typeface="ＭＳ Ｐゴシック" charset="0"/>
                <a:cs typeface="ＭＳ Ｐゴシック" charset="0"/>
              </a:rPr>
              <a:t>Split a string into </a:t>
            </a:r>
            <a:r>
              <a:rPr lang="en-US" sz="2800" i="1" dirty="0">
                <a:latin typeface="Gill Sans MT" charset="0"/>
                <a:ea typeface="ＭＳ Ｐゴシック" charset="0"/>
                <a:cs typeface="ＭＳ Ｐゴシック" charset="0"/>
              </a:rPr>
              <a:t>n</a:t>
            </a:r>
            <a:r>
              <a:rPr lang="en-US" sz="2800" dirty="0">
                <a:latin typeface="Gill Sans MT" charset="0"/>
                <a:ea typeface="ＭＳ Ｐゴシック" charset="0"/>
                <a:cs typeface="ＭＳ Ｐゴシック" charset="0"/>
              </a:rPr>
              <a:t> components</a:t>
            </a:r>
          </a:p>
          <a:p>
            <a:pPr>
              <a:spcAft>
                <a:spcPts val="0"/>
              </a:spcAft>
            </a:pPr>
            <a:endParaRPr lang="en-US" sz="2000" dirty="0">
              <a:solidFill>
                <a:srgbClr val="3366FF"/>
              </a:solidFill>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Splitting strings into tokens: </a:t>
            </a:r>
            <a:r>
              <a:rPr lang="en-US" dirty="0" err="1">
                <a:latin typeface="Gill Sans MT"/>
                <a:cs typeface="Gill Sans MT"/>
              </a:rPr>
              <a:t>maxsplit</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21</a:t>
            </a:fld>
            <a:endParaRPr lang="en-US" dirty="0"/>
          </a:p>
        </p:txBody>
      </p:sp>
      <p:pic>
        <p:nvPicPr>
          <p:cNvPr id="8" name="Picture 7"/>
          <p:cNvPicPr>
            <a:picLocks noChangeAspect="1"/>
          </p:cNvPicPr>
          <p:nvPr/>
        </p:nvPicPr>
        <p:blipFill>
          <a:blip r:embed="rId3"/>
          <a:stretch>
            <a:fillRect/>
          </a:stretch>
        </p:blipFill>
        <p:spPr>
          <a:xfrm>
            <a:off x="5636510" y="2374276"/>
            <a:ext cx="2794000" cy="2667000"/>
          </a:xfrm>
          <a:prstGeom prst="rect">
            <a:avLst/>
          </a:prstGeom>
        </p:spPr>
      </p:pic>
      <p:pic>
        <p:nvPicPr>
          <p:cNvPr id="6" name="Picture 5">
            <a:extLst>
              <a:ext uri="{FF2B5EF4-FFF2-40B4-BE49-F238E27FC236}">
                <a16:creationId xmlns:a16="http://schemas.microsoft.com/office/drawing/2014/main" id="{863BF14C-0E9C-CC44-BAD2-B2DBFFCE4B6D}"/>
              </a:ext>
            </a:extLst>
          </p:cNvPr>
          <p:cNvPicPr>
            <a:picLocks noChangeAspect="1"/>
          </p:cNvPicPr>
          <p:nvPr/>
        </p:nvPicPr>
        <p:blipFill>
          <a:blip r:embed="rId4"/>
          <a:stretch>
            <a:fillRect/>
          </a:stretch>
        </p:blipFill>
        <p:spPr>
          <a:xfrm>
            <a:off x="237771" y="1872662"/>
            <a:ext cx="5519562" cy="4318653"/>
          </a:xfrm>
          <a:prstGeom prst="rect">
            <a:avLst/>
          </a:prstGeom>
        </p:spPr>
      </p:pic>
    </p:spTree>
    <p:extLst>
      <p:ext uri="{BB962C8B-B14F-4D97-AF65-F5344CB8AC3E}">
        <p14:creationId xmlns:p14="http://schemas.microsoft.com/office/powerpoint/2010/main" val="2136381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034321"/>
            <a:ext cx="8459962" cy="4772948"/>
          </a:xfrm>
        </p:spPr>
        <p:txBody>
          <a:bodyPr/>
          <a:lstStyle/>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r>
              <a:rPr lang="en-US" sz="2800" dirty="0">
                <a:latin typeface="Gill Sans MT"/>
                <a:ea typeface="ＭＳ Ｐゴシック" charset="0"/>
                <a:cs typeface="Gill Sans MT"/>
              </a:rPr>
              <a:t>Python provides built in </a:t>
            </a:r>
            <a:r>
              <a:rPr lang="en-US" sz="2400" dirty="0">
                <a:solidFill>
                  <a:srgbClr val="0070C0"/>
                </a:solidFill>
                <a:latin typeface="Courier" pitchFamily="2" charset="0"/>
                <a:ea typeface="Courier New" charset="0"/>
                <a:cs typeface="Courier New" charset="0"/>
              </a:rPr>
              <a:t>len() </a:t>
            </a:r>
            <a:r>
              <a:rPr lang="en-US" sz="2800" dirty="0">
                <a:latin typeface="Gill Sans MT"/>
                <a:ea typeface="ＭＳ Ｐゴシック" charset="0"/>
                <a:cs typeface="Gill Sans MT"/>
              </a:rPr>
              <a:t>function for many types which is more efficient in time and space</a:t>
            </a:r>
          </a:p>
          <a:p>
            <a:pPr lvl="1">
              <a:spcAft>
                <a:spcPts val="0"/>
              </a:spcAft>
            </a:pPr>
            <a:r>
              <a:rPr lang="en-US" sz="2600" dirty="0">
                <a:latin typeface="Gill Sans MT"/>
                <a:ea typeface="ＭＳ Ｐゴシック" charset="0"/>
                <a:cs typeface="Gill Sans MT"/>
              </a:rPr>
              <a:t>(But it’s an exception that you must remember)</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 length</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22</a:t>
            </a:fld>
            <a:endParaRPr lang="en-US" dirty="0"/>
          </a:p>
        </p:txBody>
      </p:sp>
      <p:pic>
        <p:nvPicPr>
          <p:cNvPr id="5" name="Picture 4">
            <a:extLst>
              <a:ext uri="{FF2B5EF4-FFF2-40B4-BE49-F238E27FC236}">
                <a16:creationId xmlns:a16="http://schemas.microsoft.com/office/drawing/2014/main" id="{F02BC5A5-8E25-234D-A033-A15330247C8D}"/>
              </a:ext>
            </a:extLst>
          </p:cNvPr>
          <p:cNvPicPr>
            <a:picLocks noChangeAspect="1"/>
          </p:cNvPicPr>
          <p:nvPr/>
        </p:nvPicPr>
        <p:blipFill>
          <a:blip r:embed="rId3"/>
          <a:stretch>
            <a:fillRect/>
          </a:stretch>
        </p:blipFill>
        <p:spPr>
          <a:xfrm>
            <a:off x="227013" y="1175536"/>
            <a:ext cx="8682705" cy="2131815"/>
          </a:xfrm>
          <a:prstGeom prst="rect">
            <a:avLst/>
          </a:prstGeom>
        </p:spPr>
      </p:pic>
      <p:pic>
        <p:nvPicPr>
          <p:cNvPr id="6" name="Picture 5">
            <a:extLst>
              <a:ext uri="{FF2B5EF4-FFF2-40B4-BE49-F238E27FC236}">
                <a16:creationId xmlns:a16="http://schemas.microsoft.com/office/drawing/2014/main" id="{D80F56BD-1CBB-BF42-A95E-EE330B448E19}"/>
              </a:ext>
            </a:extLst>
          </p:cNvPr>
          <p:cNvPicPr>
            <a:picLocks noChangeAspect="1"/>
          </p:cNvPicPr>
          <p:nvPr/>
        </p:nvPicPr>
        <p:blipFill>
          <a:blip r:embed="rId4"/>
          <a:stretch>
            <a:fillRect/>
          </a:stretch>
        </p:blipFill>
        <p:spPr>
          <a:xfrm>
            <a:off x="280564" y="3281188"/>
            <a:ext cx="8394492" cy="1034023"/>
          </a:xfrm>
          <a:prstGeom prst="rect">
            <a:avLst/>
          </a:prstGeom>
        </p:spPr>
      </p:pic>
    </p:spTree>
    <p:extLst>
      <p:ext uri="{BB962C8B-B14F-4D97-AF65-F5344CB8AC3E}">
        <p14:creationId xmlns:p14="http://schemas.microsoft.com/office/powerpoint/2010/main" val="2977785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685107-564A-134B-997D-28CA4A32F8F8}"/>
              </a:ext>
            </a:extLst>
          </p:cNvPr>
          <p:cNvPicPr>
            <a:picLocks noChangeAspect="1"/>
          </p:cNvPicPr>
          <p:nvPr/>
        </p:nvPicPr>
        <p:blipFill>
          <a:blip r:embed="rId3"/>
          <a:stretch>
            <a:fillRect/>
          </a:stretch>
        </p:blipFill>
        <p:spPr>
          <a:xfrm>
            <a:off x="227012" y="2943560"/>
            <a:ext cx="7454007" cy="3224999"/>
          </a:xfrm>
          <a:prstGeom prst="rect">
            <a:avLst/>
          </a:prstGeom>
        </p:spPr>
      </p:pic>
      <p:sp>
        <p:nvSpPr>
          <p:cNvPr id="2" name="Text Placeholder 1"/>
          <p:cNvSpPr>
            <a:spLocks noGrp="1"/>
          </p:cNvSpPr>
          <p:nvPr>
            <p:ph type="body" sz="quarter" idx="12"/>
          </p:nvPr>
        </p:nvSpPr>
        <p:spPr>
          <a:xfrm>
            <a:off x="215094" y="1295459"/>
            <a:ext cx="8928906" cy="4511810"/>
          </a:xfrm>
        </p:spPr>
        <p:txBody>
          <a:bodyPr/>
          <a:lstStyle/>
          <a:p>
            <a:r>
              <a:rPr lang="en-US" sz="2400" dirty="0" err="1">
                <a:solidFill>
                  <a:srgbClr val="0070C0"/>
                </a:solidFill>
                <a:latin typeface="Courier" pitchFamily="2" charset="0"/>
                <a:ea typeface="Courier New" charset="0"/>
                <a:cs typeface="Courier New" charset="0"/>
              </a:rPr>
              <a:t>string.split</a:t>
            </a:r>
            <a:r>
              <a:rPr lang="en-US" sz="2400" dirty="0">
                <a:solidFill>
                  <a:srgbClr val="0070C0"/>
                </a:solidFill>
                <a:latin typeface="Courier" pitchFamily="2" charset="0"/>
                <a:ea typeface="Courier New" charset="0"/>
                <a:cs typeface="Courier New" charset="0"/>
              </a:rPr>
              <a:t>(</a:t>
            </a:r>
            <a:r>
              <a:rPr lang="en-US" sz="2400" dirty="0" err="1">
                <a:solidFill>
                  <a:srgbClr val="0070C0"/>
                </a:solidFill>
                <a:latin typeface="Courier" pitchFamily="2" charset="0"/>
                <a:ea typeface="Courier New" charset="0"/>
                <a:cs typeface="Courier New" charset="0"/>
              </a:rPr>
              <a:t>delim</a:t>
            </a:r>
            <a:r>
              <a:rPr lang="en-US" sz="2400" dirty="0">
                <a:solidFill>
                  <a:srgbClr val="0070C0"/>
                </a:solidFill>
                <a:latin typeface="Courier" pitchFamily="2" charset="0"/>
                <a:ea typeface="Courier New" charset="0"/>
                <a:cs typeface="Courier New" charset="0"/>
              </a:rPr>
              <a:t>) </a:t>
            </a:r>
            <a:r>
              <a:rPr lang="en-US" sz="2800" dirty="0">
                <a:latin typeface="Gill Sans MT" charset="0"/>
                <a:ea typeface="ＭＳ Ｐゴシック" charset="0"/>
                <a:cs typeface="ＭＳ Ｐゴシック" charset="0"/>
              </a:rPr>
              <a:t>splits a string into a list of tokens</a:t>
            </a:r>
          </a:p>
          <a:p>
            <a:r>
              <a:rPr lang="en-US" sz="2400" dirty="0" err="1">
                <a:solidFill>
                  <a:srgbClr val="0070C0"/>
                </a:solidFill>
                <a:latin typeface="Courier" pitchFamily="2" charset="0"/>
                <a:ea typeface="Courier New" charset="0"/>
                <a:cs typeface="Courier New" charset="0"/>
              </a:rPr>
              <a:t>string.join</a:t>
            </a:r>
            <a:r>
              <a:rPr lang="en-US" sz="2400" dirty="0">
                <a:solidFill>
                  <a:srgbClr val="0070C0"/>
                </a:solidFill>
                <a:latin typeface="Courier" pitchFamily="2" charset="0"/>
                <a:ea typeface="Courier New" charset="0"/>
                <a:cs typeface="Courier New" charset="0"/>
              </a:rPr>
              <a:t>(seq) </a:t>
            </a:r>
            <a:r>
              <a:rPr lang="en-US" sz="2800" dirty="0">
                <a:latin typeface="Gill Sans MT" charset="0"/>
                <a:ea typeface="ＭＳ Ｐゴシック" charset="0"/>
                <a:cs typeface="ＭＳ Ｐゴシック" charset="0"/>
              </a:rPr>
              <a:t>creates a string from a list of tokens separated by </a:t>
            </a:r>
            <a:r>
              <a:rPr lang="en-US" sz="2400" dirty="0">
                <a:latin typeface="Courier" pitchFamily="2" charset="0"/>
                <a:ea typeface="ＭＳ Ｐゴシック" charset="0"/>
                <a:cs typeface="ＭＳ Ｐゴシック" charset="0"/>
              </a:rPr>
              <a:t>string</a:t>
            </a:r>
            <a:endParaRPr lang="en-US" sz="2800" dirty="0">
              <a:latin typeface="Courier" pitchFamily="2" charset="0"/>
              <a:ea typeface="ＭＳ Ｐゴシック" charset="0"/>
              <a:cs typeface="ＭＳ Ｐゴシック" charset="0"/>
            </a:endParaRPr>
          </a:p>
          <a:p>
            <a:endParaRPr lang="en-US" sz="2800" dirty="0">
              <a:solidFill>
                <a:srgbClr val="3366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string.join</a:t>
            </a:r>
            <a:r>
              <a:rPr lang="en-US" dirty="0">
                <a:solidFill>
                  <a:srgbClr val="0070C0"/>
                </a:solidFill>
                <a:latin typeface="Courier" pitchFamily="2" charset="0"/>
                <a:cs typeface="Gill Sans MT"/>
              </a:rPr>
              <a:t>(seq)</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23</a:t>
            </a:fld>
            <a:endParaRPr lang="en-US" dirty="0"/>
          </a:p>
        </p:txBody>
      </p:sp>
      <p:sp>
        <p:nvSpPr>
          <p:cNvPr id="5" name="Rounded Rectangular Callout 4"/>
          <p:cNvSpPr/>
          <p:nvPr/>
        </p:nvSpPr>
        <p:spPr>
          <a:xfrm>
            <a:off x="4452597" y="4506912"/>
            <a:ext cx="2872422" cy="1228195"/>
          </a:xfrm>
          <a:prstGeom prst="wedgeRoundRectCallout">
            <a:avLst>
              <a:gd name="adj1" fmla="val -37490"/>
              <a:gd name="adj2" fmla="val -2395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These string methods are used frequently!</a:t>
            </a:r>
          </a:p>
        </p:txBody>
      </p:sp>
    </p:spTree>
    <p:extLst>
      <p:ext uri="{BB962C8B-B14F-4D97-AF65-F5344CB8AC3E}">
        <p14:creationId xmlns:p14="http://schemas.microsoft.com/office/powerpoint/2010/main" val="2529196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928906" cy="4511810"/>
          </a:xfrm>
        </p:spPr>
        <p:txBody>
          <a:bodyPr/>
          <a:lstStyle/>
          <a:p>
            <a:r>
              <a:rPr lang="en-US" sz="2800" dirty="0">
                <a:latin typeface="Gill Sans MT" panose="020B0502020104020203" pitchFamily="34" charset="77"/>
                <a:ea typeface="ＭＳ Ｐゴシック" charset="0"/>
                <a:cs typeface="ＭＳ Ｐゴシック" charset="0"/>
              </a:rPr>
              <a:t>Given a list of characters, how can we create a string?</a:t>
            </a:r>
          </a:p>
          <a:p>
            <a:endParaRPr lang="en-US" sz="2800" dirty="0">
              <a:solidFill>
                <a:srgbClr val="3366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r>
              <a:rPr lang="en-US" sz="2800" dirty="0">
                <a:latin typeface="Gill Sans MT" charset="0"/>
                <a:ea typeface="ＭＳ Ｐゴシック" charset="0"/>
                <a:cs typeface="ＭＳ Ｐゴシック" charset="0"/>
              </a:rPr>
              <a:t>Note: </a:t>
            </a:r>
            <a:r>
              <a:rPr lang="en-US" sz="2800" dirty="0">
                <a:solidFill>
                  <a:srgbClr val="0070C0"/>
                </a:solidFill>
                <a:latin typeface="Courier" pitchFamily="2" charset="0"/>
                <a:ea typeface="ＭＳ Ｐゴシック" charset="0"/>
                <a:cs typeface="ＭＳ Ｐゴシック" charset="0"/>
              </a:rPr>
              <a:t>seq</a:t>
            </a:r>
            <a:r>
              <a:rPr lang="en-US" sz="2800" dirty="0">
                <a:latin typeface="Gill Sans MT" charset="0"/>
                <a:ea typeface="ＭＳ Ｐゴシック" charset="0"/>
                <a:cs typeface="ＭＳ Ｐゴシック" charset="0"/>
              </a:rPr>
              <a:t> must be a sequence of </a:t>
            </a:r>
            <a:r>
              <a:rPr lang="en-US" sz="2800" dirty="0">
                <a:solidFill>
                  <a:srgbClr val="0070C0"/>
                </a:solidFill>
                <a:latin typeface="Courier" pitchFamily="2" charset="0"/>
                <a:ea typeface="ＭＳ Ｐゴシック" charset="0"/>
                <a:cs typeface="ＭＳ Ｐゴシック" charset="0"/>
              </a:rPr>
              <a:t>str</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string.join</a:t>
            </a:r>
            <a:r>
              <a:rPr lang="en-US" dirty="0">
                <a:solidFill>
                  <a:srgbClr val="0070C0"/>
                </a:solidFill>
                <a:latin typeface="Courier" pitchFamily="2" charset="0"/>
                <a:cs typeface="Gill Sans MT"/>
              </a:rPr>
              <a:t>(seq)</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24</a:t>
            </a:fld>
            <a:endParaRPr lang="en-US" dirty="0"/>
          </a:p>
        </p:txBody>
      </p:sp>
      <p:pic>
        <p:nvPicPr>
          <p:cNvPr id="5" name="Picture 4">
            <a:extLst>
              <a:ext uri="{FF2B5EF4-FFF2-40B4-BE49-F238E27FC236}">
                <a16:creationId xmlns:a16="http://schemas.microsoft.com/office/drawing/2014/main" id="{812D713E-AB69-3047-8A96-CB46FE989DED}"/>
              </a:ext>
            </a:extLst>
          </p:cNvPr>
          <p:cNvPicPr>
            <a:picLocks noChangeAspect="1"/>
          </p:cNvPicPr>
          <p:nvPr/>
        </p:nvPicPr>
        <p:blipFill>
          <a:blip r:embed="rId3"/>
          <a:stretch>
            <a:fillRect/>
          </a:stretch>
        </p:blipFill>
        <p:spPr>
          <a:xfrm>
            <a:off x="215094" y="2190043"/>
            <a:ext cx="8866460" cy="2254985"/>
          </a:xfrm>
          <a:prstGeom prst="rect">
            <a:avLst/>
          </a:prstGeom>
        </p:spPr>
      </p:pic>
    </p:spTree>
    <p:extLst>
      <p:ext uri="{BB962C8B-B14F-4D97-AF65-F5344CB8AC3E}">
        <p14:creationId xmlns:p14="http://schemas.microsoft.com/office/powerpoint/2010/main" val="3302504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 Methods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035115847"/>
              </p:ext>
            </p:extLst>
          </p:nvPr>
        </p:nvGraphicFramePr>
        <p:xfrm>
          <a:off x="525701" y="2031958"/>
          <a:ext cx="8182867" cy="3078480"/>
        </p:xfrm>
        <a:graphic>
          <a:graphicData uri="http://schemas.openxmlformats.org/drawingml/2006/table">
            <a:tbl>
              <a:tblPr firstRow="1" bandRow="1">
                <a:tableStyleId>{21E4AEA4-8DFA-4A89-87EB-49C32662AFE0}</a:tableStyleId>
              </a:tblPr>
              <a:tblGrid>
                <a:gridCol w="4226921">
                  <a:extLst>
                    <a:ext uri="{9D8B030D-6E8A-4147-A177-3AD203B41FA5}">
                      <a16:colId xmlns:a16="http://schemas.microsoft.com/office/drawing/2014/main" val="20000"/>
                    </a:ext>
                  </a:extLst>
                </a:gridCol>
                <a:gridCol w="3955946">
                  <a:extLst>
                    <a:ext uri="{9D8B030D-6E8A-4147-A177-3AD203B41FA5}">
                      <a16:colId xmlns:a16="http://schemas.microsoft.com/office/drawing/2014/main" val="20001"/>
                    </a:ext>
                  </a:extLst>
                </a:gridCol>
              </a:tblGrid>
              <a:tr h="391583">
                <a:tc>
                  <a:txBody>
                    <a:bodyPr/>
                    <a:lstStyle/>
                    <a:p>
                      <a:r>
                        <a:rPr lang="en-US" sz="2000" dirty="0"/>
                        <a:t>String</a:t>
                      </a:r>
                      <a:r>
                        <a:rPr lang="en-US" sz="2000" baseline="0" dirty="0"/>
                        <a:t> Method</a:t>
                      </a:r>
                      <a:endParaRPr lang="en-US" sz="2000" dirty="0"/>
                    </a:p>
                  </a:txBody>
                  <a:tcPr/>
                </a:tc>
                <a:tc>
                  <a:txBody>
                    <a:bodyPr/>
                    <a:lstStyle/>
                    <a:p>
                      <a:r>
                        <a:rPr lang="en-US" sz="2000" dirty="0"/>
                        <a:t>Semantics</a:t>
                      </a:r>
                    </a:p>
                  </a:txBody>
                  <a:tcPr/>
                </a:tc>
                <a:extLst>
                  <a:ext uri="{0D108BD9-81ED-4DB2-BD59-A6C34878D82A}">
                    <a16:rowId xmlns:a16="http://schemas.microsoft.com/office/drawing/2014/main" val="10000"/>
                  </a:ext>
                </a:extLst>
              </a:tr>
              <a:tr h="391583">
                <a:tc>
                  <a:txBody>
                    <a:bodyPr/>
                    <a:lstStyle/>
                    <a:p>
                      <a:r>
                        <a:rPr lang="en-US" sz="2000" dirty="0" err="1">
                          <a:solidFill>
                            <a:srgbClr val="0070C0"/>
                          </a:solidFill>
                          <a:latin typeface="Courier New"/>
                          <a:ea typeface="ＭＳ Ｐゴシック" charset="0"/>
                          <a:cs typeface="Courier New"/>
                        </a:rPr>
                        <a:t>string.startswith</a:t>
                      </a:r>
                      <a:r>
                        <a:rPr lang="en-US" sz="2000" dirty="0">
                          <a:solidFill>
                            <a:srgbClr val="0070C0"/>
                          </a:solidFill>
                          <a:latin typeface="Courier New"/>
                          <a:ea typeface="ＭＳ Ｐゴシック" charset="0"/>
                          <a:cs typeface="Courier New"/>
                        </a:rPr>
                        <a:t>(s)</a:t>
                      </a:r>
                      <a:endParaRPr lang="en-US" sz="2000" dirty="0">
                        <a:solidFill>
                          <a:srgbClr val="0070C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returns True if string begins with s</a:t>
                      </a:r>
                    </a:p>
                  </a:txBody>
                  <a:tcPr/>
                </a:tc>
                <a:extLst>
                  <a:ext uri="{0D108BD9-81ED-4DB2-BD59-A6C34878D82A}">
                    <a16:rowId xmlns:a16="http://schemas.microsoft.com/office/drawing/2014/main" val="10001"/>
                  </a:ext>
                </a:extLst>
              </a:tr>
              <a:tr h="391583">
                <a:tc>
                  <a:txBody>
                    <a:bodyPr/>
                    <a:lstStyle/>
                    <a:p>
                      <a:r>
                        <a:rPr lang="en-US" sz="2000" dirty="0" err="1">
                          <a:solidFill>
                            <a:srgbClr val="0070C0"/>
                          </a:solidFill>
                          <a:latin typeface="Courier New"/>
                          <a:ea typeface="ＭＳ Ｐゴシック" charset="0"/>
                          <a:cs typeface="Courier New"/>
                        </a:rPr>
                        <a:t>string.endswith</a:t>
                      </a:r>
                      <a:r>
                        <a:rPr lang="en-US" sz="2000" dirty="0">
                          <a:solidFill>
                            <a:srgbClr val="0070C0"/>
                          </a:solidFill>
                          <a:latin typeface="Courier New"/>
                          <a:ea typeface="ＭＳ Ｐゴシック" charset="0"/>
                          <a:cs typeface="Courier New"/>
                        </a:rPr>
                        <a:t>(s)</a:t>
                      </a:r>
                      <a:endParaRPr lang="en-US" sz="2000" dirty="0">
                        <a:solidFill>
                          <a:srgbClr val="0070C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returns True if string ends with s</a:t>
                      </a:r>
                    </a:p>
                  </a:txBody>
                  <a:tcPr/>
                </a:tc>
                <a:extLst>
                  <a:ext uri="{0D108BD9-81ED-4DB2-BD59-A6C34878D82A}">
                    <a16:rowId xmlns:a16="http://schemas.microsoft.com/office/drawing/2014/main" val="10002"/>
                  </a:ext>
                </a:extLst>
              </a:tr>
              <a:tr h="391583">
                <a:tc>
                  <a:txBody>
                    <a:bodyPr/>
                    <a:lstStyle/>
                    <a:p>
                      <a:r>
                        <a:rPr lang="en-US" sz="2000" dirty="0" err="1">
                          <a:solidFill>
                            <a:srgbClr val="0070C0"/>
                          </a:solidFill>
                          <a:latin typeface="Courier New" charset="0"/>
                          <a:ea typeface="Courier New" charset="0"/>
                          <a:cs typeface="Courier New" charset="0"/>
                        </a:rPr>
                        <a:t>string.split</a:t>
                      </a:r>
                      <a:r>
                        <a:rPr lang="en-US" sz="2000" dirty="0">
                          <a:solidFill>
                            <a:srgbClr val="0070C0"/>
                          </a:solidFill>
                          <a:latin typeface="Courier New" charset="0"/>
                          <a:ea typeface="Courier New" charset="0"/>
                          <a:cs typeface="Courier New" charset="0"/>
                        </a:rPr>
                        <a:t>([</a:t>
                      </a:r>
                      <a:r>
                        <a:rPr lang="en-US" sz="2000" dirty="0" err="1">
                          <a:solidFill>
                            <a:srgbClr val="0070C0"/>
                          </a:solidFill>
                          <a:latin typeface="Courier New" charset="0"/>
                          <a:ea typeface="Courier New" charset="0"/>
                          <a:cs typeface="Courier New" charset="0"/>
                        </a:rPr>
                        <a:t>sep</a:t>
                      </a:r>
                      <a:r>
                        <a:rPr lang="en-US" sz="2000" dirty="0">
                          <a:solidFill>
                            <a:srgbClr val="0070C0"/>
                          </a:solidFill>
                          <a:latin typeface="Courier New" charset="0"/>
                          <a:ea typeface="Courier New" charset="0"/>
                          <a:cs typeface="Courier New" charset="0"/>
                        </a:rPr>
                        <a:t>=whitespace],[</a:t>
                      </a:r>
                      <a:r>
                        <a:rPr lang="en-US" sz="2000" dirty="0" err="1">
                          <a:solidFill>
                            <a:srgbClr val="0070C0"/>
                          </a:solidFill>
                          <a:latin typeface="Courier New" charset="0"/>
                          <a:ea typeface="Courier New" charset="0"/>
                          <a:cs typeface="Courier New" charset="0"/>
                        </a:rPr>
                        <a:t>maxsplit</a:t>
                      </a:r>
                      <a:r>
                        <a:rPr lang="en-US" sz="2000" dirty="0">
                          <a:solidFill>
                            <a:srgbClr val="0070C0"/>
                          </a:solidFill>
                          <a:latin typeface="Courier New" charset="0"/>
                          <a:ea typeface="Courier New" charset="0"/>
                          <a:cs typeface="Courier New" charset="0"/>
                        </a:rPr>
                        <a:t>=-1])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Split a string into tokens</a:t>
                      </a:r>
                    </a:p>
                  </a:txBody>
                  <a:tcPr/>
                </a:tc>
                <a:extLst>
                  <a:ext uri="{0D108BD9-81ED-4DB2-BD59-A6C34878D82A}">
                    <a16:rowId xmlns:a16="http://schemas.microsoft.com/office/drawing/2014/main" val="10003"/>
                  </a:ext>
                </a:extLst>
              </a:tr>
              <a:tr h="391583">
                <a:tc>
                  <a:txBody>
                    <a:bodyPr/>
                    <a:lstStyle/>
                    <a:p>
                      <a:r>
                        <a:rPr lang="en-US" sz="2000" dirty="0" err="1">
                          <a:solidFill>
                            <a:srgbClr val="0070C0"/>
                          </a:solidFill>
                          <a:latin typeface="Courier New"/>
                          <a:ea typeface="ＭＳ Ｐゴシック" charset="0"/>
                          <a:cs typeface="Courier New"/>
                        </a:rPr>
                        <a:t>string.strip</a:t>
                      </a:r>
                      <a:r>
                        <a:rPr lang="en-US" sz="2000" dirty="0">
                          <a:solidFill>
                            <a:srgbClr val="0070C0"/>
                          </a:solidFill>
                          <a:latin typeface="Courier New"/>
                          <a:ea typeface="ＭＳ Ｐゴシック" charset="0"/>
                          <a:cs typeface="Courier New"/>
                        </a:rPr>
                        <a:t>() </a:t>
                      </a:r>
                      <a:endParaRPr lang="en-US" sz="2000" dirty="0">
                        <a:solidFill>
                          <a:srgbClr val="0070C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strips leading and trailing whitespace</a:t>
                      </a:r>
                    </a:p>
                  </a:txBody>
                  <a:tcPr/>
                </a:tc>
                <a:extLst>
                  <a:ext uri="{0D108BD9-81ED-4DB2-BD59-A6C34878D82A}">
                    <a16:rowId xmlns:a16="http://schemas.microsoft.com/office/drawing/2014/main" val="10004"/>
                  </a:ext>
                </a:extLst>
              </a:tr>
              <a:tr h="391583">
                <a:tc>
                  <a:txBody>
                    <a:bodyPr/>
                    <a:lstStyle/>
                    <a:p>
                      <a:r>
                        <a:rPr lang="en-US" sz="2000" dirty="0" err="1">
                          <a:solidFill>
                            <a:srgbClr val="0070C0"/>
                          </a:solidFill>
                          <a:latin typeface="Courier New"/>
                          <a:ea typeface="ＭＳ Ｐゴシック" charset="0"/>
                          <a:cs typeface="Courier New"/>
                        </a:rPr>
                        <a:t>string.lstrip</a:t>
                      </a:r>
                      <a:r>
                        <a:rPr lang="en-US" sz="2000" dirty="0">
                          <a:solidFill>
                            <a:srgbClr val="0070C0"/>
                          </a:solidFill>
                          <a:latin typeface="Courier New"/>
                          <a:ea typeface="ＭＳ Ｐゴシック" charset="0"/>
                          <a:cs typeface="Courier New"/>
                        </a:rPr>
                        <a:t>() </a:t>
                      </a:r>
                      <a:endParaRPr lang="en-US" sz="2000" dirty="0">
                        <a:solidFill>
                          <a:srgbClr val="0070C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strips leading whitespace</a:t>
                      </a:r>
                    </a:p>
                  </a:txBody>
                  <a:tcPr/>
                </a:tc>
                <a:extLst>
                  <a:ext uri="{0D108BD9-81ED-4DB2-BD59-A6C34878D82A}">
                    <a16:rowId xmlns:a16="http://schemas.microsoft.com/office/drawing/2014/main" val="10005"/>
                  </a:ext>
                </a:extLst>
              </a:tr>
              <a:tr h="391583">
                <a:tc>
                  <a:txBody>
                    <a:bodyPr/>
                    <a:lstStyle/>
                    <a:p>
                      <a:r>
                        <a:rPr lang="en-US" sz="2000" dirty="0" err="1">
                          <a:solidFill>
                            <a:srgbClr val="0070C0"/>
                          </a:solidFill>
                          <a:latin typeface="Courier New"/>
                          <a:ea typeface="ＭＳ Ｐゴシック" charset="0"/>
                          <a:cs typeface="Courier New"/>
                        </a:rPr>
                        <a:t>string.rstrip</a:t>
                      </a:r>
                      <a:r>
                        <a:rPr lang="en-US" sz="2000" dirty="0">
                          <a:solidFill>
                            <a:srgbClr val="0070C0"/>
                          </a:solidFill>
                          <a:latin typeface="Courier New"/>
                          <a:ea typeface="ＭＳ Ｐゴシック" charset="0"/>
                          <a:cs typeface="Courier New"/>
                        </a:rPr>
                        <a:t>() </a:t>
                      </a:r>
                      <a:endParaRPr lang="en-US" sz="2000" dirty="0">
                        <a:solidFill>
                          <a:srgbClr val="0070C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strips trailing whitespace</a:t>
                      </a:r>
                    </a:p>
                  </a:txBody>
                  <a:tcPr/>
                </a:tc>
                <a:extLst>
                  <a:ext uri="{0D108BD9-81ED-4DB2-BD59-A6C34878D82A}">
                    <a16:rowId xmlns:a16="http://schemas.microsoft.com/office/drawing/2014/main" val="10006"/>
                  </a:ext>
                </a:extLst>
              </a:tr>
            </a:tbl>
          </a:graphicData>
        </a:graphic>
      </p:graphicFrame>
      <p:sp>
        <p:nvSpPr>
          <p:cNvPr id="7" name="Rectangle 6"/>
          <p:cNvSpPr/>
          <p:nvPr/>
        </p:nvSpPr>
        <p:spPr>
          <a:xfrm>
            <a:off x="951562" y="5508536"/>
            <a:ext cx="7757007" cy="461665"/>
          </a:xfrm>
          <a:prstGeom prst="rect">
            <a:avLst/>
          </a:prstGeom>
        </p:spPr>
        <p:txBody>
          <a:bodyPr wrap="square">
            <a:spAutoFit/>
          </a:bodyPr>
          <a:lstStyle/>
          <a:p>
            <a:r>
              <a:rPr lang="en-US" sz="2400" dirty="0">
                <a:latin typeface="Gill Sans MT" charset="0"/>
                <a:ea typeface="ＭＳ Ｐゴシック" charset="0"/>
                <a:cs typeface="ＭＳ Ｐゴシック" charset="0"/>
              </a:rPr>
              <a:t>See </a:t>
            </a:r>
            <a:r>
              <a:rPr lang="en-US" sz="2400" dirty="0">
                <a:latin typeface="Gill Sans MT" charset="0"/>
                <a:ea typeface="ＭＳ Ｐゴシック" charset="0"/>
                <a:cs typeface="ＭＳ Ｐゴシック" charset="0"/>
                <a:hlinkClick r:id="rId3"/>
              </a:rPr>
              <a:t>https://docs.python.org/3/library/stdtypes.html</a:t>
            </a:r>
            <a:r>
              <a:rPr lang="en-US" sz="2400" dirty="0">
                <a:latin typeface="Gill Sans MT" charset="0"/>
                <a:ea typeface="ＭＳ Ｐゴシック" charset="0"/>
                <a:cs typeface="ＭＳ Ｐゴシック" charset="0"/>
              </a:rPr>
              <a:t> </a:t>
            </a:r>
          </a:p>
        </p:txBody>
      </p:sp>
      <p:sp>
        <p:nvSpPr>
          <p:cNvPr id="8" name="Rectangle 7"/>
          <p:cNvSpPr/>
          <p:nvPr/>
        </p:nvSpPr>
        <p:spPr>
          <a:xfrm>
            <a:off x="393698" y="1278290"/>
            <a:ext cx="7757007" cy="523220"/>
          </a:xfrm>
          <a:prstGeom prst="rect">
            <a:avLst/>
          </a:prstGeom>
        </p:spPr>
        <p:txBody>
          <a:bodyPr wrap="square">
            <a:spAutoFit/>
          </a:bodyPr>
          <a:lstStyle/>
          <a:p>
            <a:r>
              <a:rPr lang="en-US" sz="2800" dirty="0">
                <a:latin typeface="Gill Sans MT" charset="0"/>
                <a:ea typeface="ＭＳ Ｐゴシック" charset="0"/>
                <a:cs typeface="ＭＳ Ｐゴシック" charset="0"/>
              </a:rPr>
              <a:t>String class supports a number of </a:t>
            </a:r>
            <a:r>
              <a:rPr lang="en-US" sz="2800">
                <a:latin typeface="Gill Sans MT" charset="0"/>
                <a:ea typeface="ＭＳ Ｐゴシック" charset="0"/>
                <a:cs typeface="ＭＳ Ｐゴシック" charset="0"/>
              </a:rPr>
              <a:t>useful methods</a:t>
            </a:r>
            <a:endParaRPr lang="en-US" sz="2800" dirty="0">
              <a:latin typeface="Gill Sans MT" charset="0"/>
              <a:ea typeface="ＭＳ Ｐゴシック" charset="0"/>
              <a:cs typeface="ＭＳ Ｐゴシック" charset="0"/>
            </a:endParaRPr>
          </a:p>
        </p:txBody>
      </p:sp>
    </p:spTree>
    <p:extLst>
      <p:ext uri="{BB962C8B-B14F-4D97-AF65-F5344CB8AC3E}">
        <p14:creationId xmlns:p14="http://schemas.microsoft.com/office/powerpoint/2010/main" val="2342843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400" dirty="0" err="1">
                <a:solidFill>
                  <a:srgbClr val="0070C0"/>
                </a:solidFill>
                <a:latin typeface="Courier" pitchFamily="2" charset="0"/>
                <a:ea typeface="Courier New" charset="0"/>
                <a:cs typeface="Courier New" charset="0"/>
              </a:rPr>
              <a:t>string.format</a:t>
            </a:r>
            <a:r>
              <a:rPr lang="en-US" sz="2400" dirty="0">
                <a:solidFill>
                  <a:srgbClr val="0070C0"/>
                </a:solidFill>
                <a:latin typeface="Courier" pitchFamily="2" charset="0"/>
                <a:ea typeface="Courier New" charset="0"/>
                <a:cs typeface="Courier New" charset="0"/>
              </a:rPr>
              <a:t>() </a:t>
            </a:r>
            <a:r>
              <a:rPr lang="en-US" sz="2800" dirty="0">
                <a:latin typeface="Gill Sans MT" charset="0"/>
                <a:ea typeface="ＭＳ Ｐゴシック" charset="0"/>
                <a:cs typeface="ＭＳ Ｐゴシック" charset="0"/>
              </a:rPr>
              <a:t>provides a very powerful tool to create and format strings</a:t>
            </a:r>
          </a:p>
          <a:p>
            <a:r>
              <a:rPr lang="en-US" sz="2800" dirty="0">
                <a:latin typeface="Gill Sans MT" charset="0"/>
                <a:ea typeface="ＭＳ Ｐゴシック" charset="0"/>
                <a:cs typeface="ＭＳ Ｐゴシック" charset="0"/>
              </a:rPr>
              <a:t>Frequently used in </a:t>
            </a:r>
            <a:r>
              <a:rPr lang="en-US" sz="2400" dirty="0">
                <a:solidFill>
                  <a:srgbClr val="0070C0"/>
                </a:solidFill>
                <a:latin typeface="Courier" pitchFamily="2" charset="0"/>
                <a:ea typeface="Courier New" charset="0"/>
                <a:cs typeface="Courier New" charset="0"/>
              </a:rPr>
              <a:t>print() </a:t>
            </a:r>
            <a:r>
              <a:rPr lang="en-US" sz="2800" dirty="0">
                <a:latin typeface="Gill Sans MT" charset="0"/>
                <a:ea typeface="ＭＳ Ｐゴシック" charset="0"/>
                <a:cs typeface="ＭＳ Ｐゴシック" charset="0"/>
              </a:rPr>
              <a:t>statements, but many uses</a:t>
            </a:r>
          </a:p>
          <a:p>
            <a:r>
              <a:rPr lang="en-US" sz="2800" dirty="0">
                <a:latin typeface="Gill Sans MT" charset="0"/>
                <a:ea typeface="ＭＳ Ｐゴシック" charset="0"/>
                <a:cs typeface="ＭＳ Ｐゴシック" charset="0"/>
              </a:rPr>
              <a:t>Placeholders insert values into the string</a:t>
            </a:r>
            <a:endParaRPr lang="en-US" sz="2600" dirty="0">
              <a:latin typeface="Gill Sans MT" charset="0"/>
              <a:ea typeface="ＭＳ Ｐゴシック" charset="0"/>
              <a:cs typeface="ＭＳ Ｐゴシック" charset="0"/>
            </a:endParaRPr>
          </a:p>
          <a:p>
            <a:endParaRPr lang="en-US" sz="2800" dirty="0">
              <a:solidFill>
                <a:srgbClr val="000000"/>
              </a:solidFill>
              <a:latin typeface="Gill Sans MT"/>
              <a:ea typeface="ＭＳ Ｐゴシック" charset="0"/>
              <a:cs typeface="Gill Sans MT"/>
            </a:endParaRPr>
          </a:p>
          <a:p>
            <a:pPr>
              <a:spcBef>
                <a:spcPts val="600"/>
              </a:spcBef>
            </a:pPr>
            <a:r>
              <a:rPr lang="en-US" sz="2800" dirty="0">
                <a:solidFill>
                  <a:srgbClr val="000000"/>
                </a:solidFill>
                <a:latin typeface="Gill Sans MT"/>
                <a:ea typeface="ＭＳ Ｐゴシック" charset="0"/>
                <a:cs typeface="Gill Sans MT"/>
              </a:rPr>
              <a:t>If  you don’t specify an argument offset within the placeholder, then the arguments are used sequentially</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string.format</a:t>
            </a:r>
            <a:r>
              <a:rPr lang="en-US" dirty="0">
                <a:solidFill>
                  <a:srgbClr val="0070C0"/>
                </a:solidFill>
                <a:latin typeface="Courier" pitchFamily="2" charset="0"/>
                <a:cs typeface="Gill Sans MT"/>
              </a:rPr>
              <a: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26</a:t>
            </a:fld>
            <a:endParaRPr lang="en-US" dirty="0"/>
          </a:p>
        </p:txBody>
      </p:sp>
      <p:pic>
        <p:nvPicPr>
          <p:cNvPr id="5" name="Picture 4">
            <a:extLst>
              <a:ext uri="{FF2B5EF4-FFF2-40B4-BE49-F238E27FC236}">
                <a16:creationId xmlns:a16="http://schemas.microsoft.com/office/drawing/2014/main" id="{982BBBDA-F484-8B4A-B289-A13E44157DF3}"/>
              </a:ext>
            </a:extLst>
          </p:cNvPr>
          <p:cNvPicPr>
            <a:picLocks noChangeAspect="1"/>
          </p:cNvPicPr>
          <p:nvPr/>
        </p:nvPicPr>
        <p:blipFill>
          <a:blip r:embed="rId3"/>
          <a:stretch>
            <a:fillRect/>
          </a:stretch>
        </p:blipFill>
        <p:spPr>
          <a:xfrm>
            <a:off x="858186" y="3308080"/>
            <a:ext cx="4868056" cy="865432"/>
          </a:xfrm>
          <a:prstGeom prst="rect">
            <a:avLst/>
          </a:prstGeom>
        </p:spPr>
      </p:pic>
      <p:pic>
        <p:nvPicPr>
          <p:cNvPr id="6" name="Picture 5">
            <a:extLst>
              <a:ext uri="{FF2B5EF4-FFF2-40B4-BE49-F238E27FC236}">
                <a16:creationId xmlns:a16="http://schemas.microsoft.com/office/drawing/2014/main" id="{E1EE7B93-34D9-DD4B-9583-B05EC623F9B7}"/>
              </a:ext>
            </a:extLst>
          </p:cNvPr>
          <p:cNvPicPr>
            <a:picLocks noChangeAspect="1"/>
          </p:cNvPicPr>
          <p:nvPr/>
        </p:nvPicPr>
        <p:blipFill>
          <a:blip r:embed="rId4"/>
          <a:stretch>
            <a:fillRect/>
          </a:stretch>
        </p:blipFill>
        <p:spPr>
          <a:xfrm>
            <a:off x="858186" y="5014389"/>
            <a:ext cx="4808616" cy="929245"/>
          </a:xfrm>
          <a:prstGeom prst="rect">
            <a:avLst/>
          </a:prstGeom>
        </p:spPr>
      </p:pic>
    </p:spTree>
    <p:extLst>
      <p:ext uri="{BB962C8B-B14F-4D97-AF65-F5344CB8AC3E}">
        <p14:creationId xmlns:p14="http://schemas.microsoft.com/office/powerpoint/2010/main" val="810236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800" dirty="0">
                <a:latin typeface="Gill Sans MT" panose="020B0502020104020203" pitchFamily="34" charset="77"/>
                <a:ea typeface="Courier New" charset="0"/>
                <a:cs typeface="Courier New" charset="0"/>
              </a:rPr>
              <a:t>f-strings are a syntactic shortcut for </a:t>
            </a:r>
            <a:r>
              <a:rPr lang="en-US" sz="2400" dirty="0" err="1">
                <a:solidFill>
                  <a:srgbClr val="0070C0"/>
                </a:solidFill>
                <a:latin typeface="Courier" pitchFamily="2" charset="0"/>
                <a:ea typeface="Courier New" charset="0"/>
                <a:cs typeface="Courier New" charset="0"/>
              </a:rPr>
              <a:t>string.format</a:t>
            </a:r>
            <a:r>
              <a:rPr lang="en-US" sz="2400" dirty="0">
                <a:solidFill>
                  <a:srgbClr val="0070C0"/>
                </a:solidFill>
                <a:latin typeface="Courier" pitchFamily="2" charset="0"/>
                <a:ea typeface="Courier New" charset="0"/>
                <a:cs typeface="Courier New" charset="0"/>
              </a:rPr>
              <a:t>(values)</a:t>
            </a:r>
          </a:p>
          <a:p>
            <a:r>
              <a:rPr lang="en-US" sz="2800" dirty="0">
                <a:latin typeface="Gill Sans MT" panose="020B0502020104020203" pitchFamily="34" charset="77"/>
                <a:ea typeface="ＭＳ Ｐゴシック" charset="0"/>
                <a:cs typeface="Courier New" charset="0"/>
              </a:rPr>
              <a:t>Expressions within </a:t>
            </a:r>
            <a:r>
              <a:rPr lang="en-US" sz="2400" dirty="0">
                <a:solidFill>
                  <a:srgbClr val="0070C0"/>
                </a:solidFill>
                <a:latin typeface="Courier" pitchFamily="2" charset="0"/>
                <a:ea typeface="ＭＳ Ｐゴシック" charset="0"/>
                <a:cs typeface="Courier New" charset="0"/>
              </a:rPr>
              <a:t>{expr} </a:t>
            </a:r>
            <a:r>
              <a:rPr lang="en-US" sz="2800" dirty="0">
                <a:latin typeface="Gill Sans MT" panose="020B0502020104020203" pitchFamily="34" charset="77"/>
                <a:ea typeface="ＭＳ Ｐゴシック" charset="0"/>
                <a:cs typeface="Courier New" charset="0"/>
              </a:rPr>
              <a:t>are replaced with the </a:t>
            </a:r>
            <a:r>
              <a:rPr lang="en-US" sz="2400" dirty="0">
                <a:solidFill>
                  <a:srgbClr val="0070C0"/>
                </a:solidFill>
                <a:latin typeface="Courier" pitchFamily="2" charset="0"/>
                <a:ea typeface="ＭＳ Ｐゴシック" charset="0"/>
                <a:cs typeface="Courier New" charset="0"/>
              </a:rPr>
              <a:t>expr</a:t>
            </a:r>
            <a:endParaRPr lang="en-US" sz="2800" dirty="0">
              <a:solidFill>
                <a:srgbClr val="0070C0"/>
              </a:solidFill>
              <a:latin typeface="Courier" pitchFamily="2" charset="0"/>
              <a:ea typeface="ＭＳ Ｐゴシック" charset="0"/>
              <a:cs typeface="ＭＳ Ｐゴシック" charset="0"/>
            </a:endParaRPr>
          </a:p>
          <a:p>
            <a:endParaRPr lang="en-US" sz="2800" dirty="0">
              <a:solidFill>
                <a:srgbClr val="000000"/>
              </a:solidFill>
              <a:latin typeface="Gill Sans MT"/>
              <a:ea typeface="ＭＳ Ｐゴシック" charset="0"/>
              <a:cs typeface="Gill Sans MT"/>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r>
              <a:rPr lang="en-US" sz="2400" dirty="0">
                <a:solidFill>
                  <a:srgbClr val="0070C0"/>
                </a:solidFill>
                <a:latin typeface="Courier" pitchFamily="2" charset="0"/>
                <a:ea typeface="ＭＳ Ｐゴシック" charset="0"/>
                <a:cs typeface="Courier New" charset="0"/>
              </a:rPr>
              <a:t>expr</a:t>
            </a:r>
            <a:r>
              <a:rPr lang="en-US" sz="2800" dirty="0">
                <a:latin typeface="Gill Sans MT" charset="0"/>
                <a:ea typeface="ＭＳ Ｐゴシック" charset="0"/>
                <a:cs typeface="ＭＳ Ｐゴシック" charset="0"/>
              </a:rPr>
              <a:t> can be any valid Python expression</a:t>
            </a:r>
          </a:p>
          <a:p>
            <a:r>
              <a:rPr lang="en-US" sz="2800" dirty="0">
                <a:latin typeface="Gill Sans MT" charset="0"/>
                <a:ea typeface="ＭＳ Ｐゴシック" charset="0"/>
                <a:cs typeface="ＭＳ Ｐゴシック" charset="0"/>
              </a:rPr>
              <a:t>f-strings make your code much easier to write and read</a:t>
            </a: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f-strings simplify </a:t>
            </a:r>
            <a:r>
              <a:rPr lang="en-US" dirty="0" err="1">
                <a:solidFill>
                  <a:srgbClr val="0070C0"/>
                </a:solidFill>
                <a:latin typeface="Courier" pitchFamily="2" charset="0"/>
                <a:cs typeface="Gill Sans MT"/>
              </a:rPr>
              <a:t>string.format</a:t>
            </a:r>
            <a:r>
              <a:rPr lang="en-US" dirty="0">
                <a:solidFill>
                  <a:srgbClr val="0070C0"/>
                </a:solidFill>
                <a:latin typeface="Courier" pitchFamily="2" charset="0"/>
                <a:cs typeface="Gill Sans MT"/>
              </a:rPr>
              <a: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27</a:t>
            </a:fld>
            <a:endParaRPr lang="en-US" dirty="0"/>
          </a:p>
        </p:txBody>
      </p:sp>
      <p:pic>
        <p:nvPicPr>
          <p:cNvPr id="7" name="Picture 6">
            <a:extLst>
              <a:ext uri="{FF2B5EF4-FFF2-40B4-BE49-F238E27FC236}">
                <a16:creationId xmlns:a16="http://schemas.microsoft.com/office/drawing/2014/main" id="{6B1CF254-0CDF-5947-989B-8ED5C67BB6AC}"/>
              </a:ext>
            </a:extLst>
          </p:cNvPr>
          <p:cNvPicPr>
            <a:picLocks noChangeAspect="1"/>
          </p:cNvPicPr>
          <p:nvPr/>
        </p:nvPicPr>
        <p:blipFill>
          <a:blip r:embed="rId3"/>
          <a:stretch>
            <a:fillRect/>
          </a:stretch>
        </p:blipFill>
        <p:spPr>
          <a:xfrm>
            <a:off x="1106311" y="2862879"/>
            <a:ext cx="3217333" cy="1787407"/>
          </a:xfrm>
          <a:prstGeom prst="rect">
            <a:avLst/>
          </a:prstGeom>
        </p:spPr>
      </p:pic>
      <p:sp>
        <p:nvSpPr>
          <p:cNvPr id="8" name="Rounded Rectangular Callout 7">
            <a:extLst>
              <a:ext uri="{FF2B5EF4-FFF2-40B4-BE49-F238E27FC236}">
                <a16:creationId xmlns:a16="http://schemas.microsoft.com/office/drawing/2014/main" id="{26659769-AB99-DE4D-A7E1-B8CE79FCB326}"/>
              </a:ext>
            </a:extLst>
          </p:cNvPr>
          <p:cNvSpPr/>
          <p:nvPr/>
        </p:nvSpPr>
        <p:spPr>
          <a:xfrm>
            <a:off x="5836147" y="1019894"/>
            <a:ext cx="2872422" cy="876639"/>
          </a:xfrm>
          <a:prstGeom prst="wedgeRoundRectCallout">
            <a:avLst>
              <a:gd name="adj1" fmla="val -37490"/>
              <a:gd name="adj2" fmla="val -2395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f-strings were first offered in Python 3.6</a:t>
            </a:r>
          </a:p>
        </p:txBody>
      </p:sp>
      <p:sp>
        <p:nvSpPr>
          <p:cNvPr id="9" name="Rounded Rectangular Callout 8">
            <a:extLst>
              <a:ext uri="{FF2B5EF4-FFF2-40B4-BE49-F238E27FC236}">
                <a16:creationId xmlns:a16="http://schemas.microsoft.com/office/drawing/2014/main" id="{CF064B6C-1219-344E-9AC6-92B703C517AC}"/>
              </a:ext>
            </a:extLst>
          </p:cNvPr>
          <p:cNvSpPr/>
          <p:nvPr/>
        </p:nvSpPr>
        <p:spPr>
          <a:xfrm>
            <a:off x="5165267" y="3215583"/>
            <a:ext cx="2872422" cy="876639"/>
          </a:xfrm>
          <a:prstGeom prst="wedgeRoundRectCallout">
            <a:avLst>
              <a:gd name="adj1" fmla="val -92904"/>
              <a:gd name="adj2" fmla="val 2755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Don’t forget the preceding ‘f’!</a:t>
            </a:r>
          </a:p>
        </p:txBody>
      </p:sp>
    </p:spTree>
    <p:extLst>
      <p:ext uri="{BB962C8B-B14F-4D97-AF65-F5344CB8AC3E}">
        <p14:creationId xmlns:p14="http://schemas.microsoft.com/office/powerpoint/2010/main" val="259415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317109"/>
            <a:ext cx="9094007" cy="4511810"/>
          </a:xfrm>
        </p:spPr>
        <p:txBody>
          <a:bodyPr/>
          <a:lstStyle/>
          <a:p>
            <a:endParaRPr lang="en-US" sz="2400" dirty="0">
              <a:solidFill>
                <a:srgbClr val="000000"/>
              </a:solidFill>
              <a:latin typeface="Gill Sans MT"/>
              <a:ea typeface="ＭＳ Ｐゴシック" charset="0"/>
              <a:cs typeface="Gill Sans MT"/>
            </a:endParaRPr>
          </a:p>
          <a:p>
            <a:endParaRPr lang="en-US" sz="2400" dirty="0">
              <a:solidFill>
                <a:srgbClr val="000000"/>
              </a:solidFill>
              <a:latin typeface="Gill Sans MT"/>
              <a:ea typeface="ＭＳ Ｐゴシック" charset="0"/>
              <a:cs typeface="Gill Sans MT"/>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400" dirty="0">
              <a:latin typeface="Gill Sans MT"/>
              <a:ea typeface="ＭＳ Ｐゴシック" charset="0"/>
              <a:cs typeface="Gill Sans MT"/>
              <a:hlinkClick r:id="rId3"/>
            </a:endParaRPr>
          </a:p>
          <a:p>
            <a:pPr>
              <a:spcAft>
                <a:spcPts val="0"/>
              </a:spcAft>
            </a:pPr>
            <a:endParaRPr lang="en-US" sz="2400" dirty="0">
              <a:latin typeface="Gill Sans MT"/>
              <a:ea typeface="ＭＳ Ｐゴシック" charset="0"/>
              <a:cs typeface="Gill Sans MT"/>
              <a:hlinkClick r:id="rId3"/>
            </a:endParaRPr>
          </a:p>
          <a:p>
            <a:pPr>
              <a:spcAft>
                <a:spcPts val="0"/>
              </a:spcAft>
            </a:pPr>
            <a:endParaRPr lang="en-US" sz="2400" dirty="0">
              <a:latin typeface="Gill Sans MT"/>
              <a:ea typeface="ＭＳ Ｐゴシック" charset="0"/>
              <a:cs typeface="Gill Sans MT"/>
              <a:hlinkClick r:id="rId3"/>
            </a:endParaRPr>
          </a:p>
          <a:p>
            <a:pPr>
              <a:spcAft>
                <a:spcPts val="0"/>
              </a:spcAft>
            </a:pPr>
            <a:r>
              <a:rPr lang="en-US" sz="2400" dirty="0">
                <a:latin typeface="Gill Sans MT"/>
                <a:ea typeface="ＭＳ Ｐゴシック" charset="0"/>
                <a:cs typeface="Gill Sans MT"/>
                <a:hlinkClick r:id="rId3"/>
              </a:rPr>
              <a:t>https://mkaz.tech/python-string-format.html</a:t>
            </a:r>
            <a:r>
              <a:rPr lang="en-US" sz="2400" dirty="0">
                <a:latin typeface="Gill Sans MT"/>
                <a:ea typeface="ＭＳ Ｐゴシック" charset="0"/>
                <a:cs typeface="Gill Sans MT"/>
              </a:rPr>
              <a:t> is a great site to see the many options</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Gill Sans MT"/>
                <a:cs typeface="Gill Sans MT"/>
              </a:rPr>
              <a:t>string.format</a:t>
            </a:r>
            <a:r>
              <a:rPr lang="en-US" dirty="0">
                <a:solidFill>
                  <a:srgbClr val="0070C0"/>
                </a:solidFill>
                <a:latin typeface="Gill Sans MT"/>
                <a:cs typeface="Gill Sans MT"/>
              </a:rPr>
              <a:t>()/f-string</a:t>
            </a:r>
            <a:r>
              <a:rPr lang="en-US" dirty="0">
                <a:latin typeface="Gill Sans MT"/>
                <a:cs typeface="Gill Sans MT"/>
              </a:rPr>
              <a:t> examples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28</a:t>
            </a:fld>
            <a:endParaRPr lang="en-US" dirty="0"/>
          </a:p>
        </p:txBody>
      </p:sp>
      <p:pic>
        <p:nvPicPr>
          <p:cNvPr id="5" name="Picture 4">
            <a:extLst>
              <a:ext uri="{FF2B5EF4-FFF2-40B4-BE49-F238E27FC236}">
                <a16:creationId xmlns:a16="http://schemas.microsoft.com/office/drawing/2014/main" id="{26DB40D4-AF65-3640-993C-DED06C841431}"/>
              </a:ext>
            </a:extLst>
          </p:cNvPr>
          <p:cNvPicPr>
            <a:picLocks noChangeAspect="1"/>
          </p:cNvPicPr>
          <p:nvPr/>
        </p:nvPicPr>
        <p:blipFill>
          <a:blip r:embed="rId4"/>
          <a:stretch>
            <a:fillRect/>
          </a:stretch>
        </p:blipFill>
        <p:spPr>
          <a:xfrm>
            <a:off x="227013" y="1225961"/>
            <a:ext cx="6145731" cy="746381"/>
          </a:xfrm>
          <a:prstGeom prst="rect">
            <a:avLst/>
          </a:prstGeom>
        </p:spPr>
      </p:pic>
      <p:pic>
        <p:nvPicPr>
          <p:cNvPr id="9" name="Picture 8">
            <a:extLst>
              <a:ext uri="{FF2B5EF4-FFF2-40B4-BE49-F238E27FC236}">
                <a16:creationId xmlns:a16="http://schemas.microsoft.com/office/drawing/2014/main" id="{8F6392AF-80BD-F444-B39D-235B6BA899BD}"/>
              </a:ext>
            </a:extLst>
          </p:cNvPr>
          <p:cNvPicPr>
            <a:picLocks noChangeAspect="1"/>
          </p:cNvPicPr>
          <p:nvPr/>
        </p:nvPicPr>
        <p:blipFill>
          <a:blip r:embed="rId5"/>
          <a:stretch>
            <a:fillRect/>
          </a:stretch>
        </p:blipFill>
        <p:spPr>
          <a:xfrm>
            <a:off x="227012" y="2072400"/>
            <a:ext cx="6145731" cy="3180058"/>
          </a:xfrm>
          <a:prstGeom prst="rect">
            <a:avLst/>
          </a:prstGeom>
        </p:spPr>
      </p:pic>
    </p:spTree>
    <p:extLst>
      <p:ext uri="{BB962C8B-B14F-4D97-AF65-F5344CB8AC3E}">
        <p14:creationId xmlns:p14="http://schemas.microsoft.com/office/powerpoint/2010/main" val="1282635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800" dirty="0">
                <a:latin typeface="Gill Sans MT" charset="0"/>
                <a:ea typeface="ＭＳ Ｐゴシック" charset="0"/>
                <a:cs typeface="ＭＳ Ｐゴシック" charset="0"/>
              </a:rPr>
              <a:t>We’ve seen that we can invoke class methods with </a:t>
            </a:r>
            <a:r>
              <a:rPr lang="en-US" sz="2400" dirty="0" err="1">
                <a:solidFill>
                  <a:srgbClr val="0070C0"/>
                </a:solidFill>
                <a:latin typeface="Courier New" charset="0"/>
                <a:ea typeface="Courier New" charset="0"/>
                <a:cs typeface="Courier New" charset="0"/>
              </a:rPr>
              <a:t>obj.method</a:t>
            </a:r>
            <a:r>
              <a:rPr lang="en-US" sz="2400" dirty="0">
                <a:solidFill>
                  <a:srgbClr val="0070C0"/>
                </a:solidFill>
                <a:latin typeface="Courier New" charset="0"/>
                <a:ea typeface="Courier New" charset="0"/>
                <a:cs typeface="Courier New" charset="0"/>
              </a:rPr>
              <a:t>(), </a:t>
            </a:r>
            <a:r>
              <a:rPr lang="en-US" sz="2800" dirty="0">
                <a:latin typeface="Gill Sans MT" charset="0"/>
                <a:ea typeface="ＭＳ Ｐゴシック" charset="0"/>
                <a:cs typeface="ＭＳ Ｐゴシック" charset="0"/>
              </a:rPr>
              <a:t>e.g. </a:t>
            </a:r>
            <a:r>
              <a:rPr lang="en-US" sz="2400" dirty="0">
                <a:solidFill>
                  <a:srgbClr val="0070C0"/>
                </a:solidFill>
                <a:latin typeface="Courier New" charset="0"/>
                <a:ea typeface="Courier New" charset="0"/>
                <a:cs typeface="Courier New" charset="0"/>
              </a:rPr>
              <a:t>‘hello </a:t>
            </a:r>
            <a:r>
              <a:rPr lang="en-US" sz="2400" dirty="0" err="1">
                <a:solidFill>
                  <a:srgbClr val="0070C0"/>
                </a:solidFill>
                <a:latin typeface="Courier New" charset="0"/>
                <a:ea typeface="Courier New" charset="0"/>
                <a:cs typeface="Courier New" charset="0"/>
              </a:rPr>
              <a:t>world’.split</a:t>
            </a:r>
            <a:r>
              <a:rPr lang="en-US" sz="2400" dirty="0">
                <a:solidFill>
                  <a:srgbClr val="0070C0"/>
                </a:solidFill>
                <a:latin typeface="Courier New" charset="0"/>
                <a:ea typeface="Courier New" charset="0"/>
                <a:cs typeface="Courier New" charset="0"/>
              </a:rPr>
              <a:t>()</a:t>
            </a:r>
          </a:p>
          <a:p>
            <a:r>
              <a:rPr lang="en-US" sz="2800" dirty="0">
                <a:latin typeface="Gill Sans MT" charset="0"/>
                <a:ea typeface="ＭＳ Ｐゴシック" charset="0"/>
                <a:cs typeface="ＭＳ Ｐゴシック" charset="0"/>
              </a:rPr>
              <a:t>We can chain several calls together in a single statement</a:t>
            </a:r>
          </a:p>
          <a:p>
            <a:pPr lvl="1">
              <a:spcAft>
                <a:spcPts val="1800"/>
              </a:spcAft>
            </a:pPr>
            <a:endParaRPr lang="en-US" sz="2400" dirty="0">
              <a:latin typeface="Gill Sans MT" charset="0"/>
              <a:ea typeface="ＭＳ Ｐゴシック" charset="0"/>
              <a:cs typeface="ＭＳ Ｐゴシック" charset="0"/>
            </a:endParaRPr>
          </a:p>
          <a:p>
            <a:pPr lvl="1">
              <a:spcAft>
                <a:spcPts val="0"/>
              </a:spcAft>
            </a:pPr>
            <a:endParaRPr lang="en-US" sz="2400" dirty="0">
              <a:latin typeface="Gill Sans MT" charset="0"/>
              <a:ea typeface="ＭＳ Ｐゴシック" charset="0"/>
              <a:cs typeface="ＭＳ Ｐゴシック" charset="0"/>
            </a:endParaRPr>
          </a:p>
          <a:p>
            <a:pPr lvl="1"/>
            <a:r>
              <a:rPr lang="en-US" sz="2400" dirty="0">
                <a:latin typeface="Gill Sans MT" charset="0"/>
                <a:ea typeface="ＭＳ Ｐゴシック" charset="0"/>
                <a:cs typeface="ＭＳ Ｐゴシック" charset="0"/>
              </a:rPr>
              <a:t>Is equivalent to </a:t>
            </a:r>
          </a:p>
          <a:p>
            <a:pPr lvl="1">
              <a:spcAft>
                <a:spcPts val="0"/>
              </a:spcAft>
            </a:pPr>
            <a:r>
              <a:rPr lang="en-US" sz="2400" dirty="0">
                <a:latin typeface="Gill Sans MT" charset="0"/>
                <a:ea typeface="ＭＳ Ｐゴシック" charset="0"/>
                <a:cs typeface="ＭＳ Ｐゴシック" charset="0"/>
              </a:rPr>
              <a:t>	</a:t>
            </a:r>
            <a:r>
              <a:rPr lang="en-US" sz="2400" dirty="0">
                <a:solidFill>
                  <a:srgbClr val="0000FF"/>
                </a:solidFill>
                <a:latin typeface="Courier New"/>
                <a:ea typeface="ＭＳ Ｐゴシック" charset="0"/>
                <a:cs typeface="Courier New"/>
              </a:rPr>
              <a:t>s = “  Hello world    ”.strip(‘ ‘)</a:t>
            </a:r>
          </a:p>
          <a:p>
            <a:endParaRPr lang="en-US" sz="2600" dirty="0">
              <a:latin typeface="Gill Sans MT"/>
              <a:ea typeface="ＭＳ Ｐゴシック" charset="0"/>
              <a:cs typeface="Gill Sans MT"/>
            </a:endParaRPr>
          </a:p>
          <a:p>
            <a:endParaRPr lang="en-US" sz="2600" dirty="0">
              <a:latin typeface="Gill Sans MT"/>
              <a:ea typeface="ＭＳ Ｐゴシック" charset="0"/>
              <a:cs typeface="Gill Sans MT"/>
            </a:endParaRPr>
          </a:p>
          <a:p>
            <a:r>
              <a:rPr lang="en-US" sz="2600" dirty="0">
                <a:latin typeface="Gill Sans MT"/>
                <a:ea typeface="ＭＳ Ｐゴシック" charset="0"/>
                <a:cs typeface="Gill Sans MT"/>
              </a:rPr>
              <a:t>When chaining methods, the methods are applied left to right</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Chaining methods in a single call</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29</a:t>
            </a:fld>
            <a:endParaRPr lang="en-US" dirty="0"/>
          </a:p>
        </p:txBody>
      </p:sp>
      <p:pic>
        <p:nvPicPr>
          <p:cNvPr id="5" name="Picture 4">
            <a:extLst>
              <a:ext uri="{FF2B5EF4-FFF2-40B4-BE49-F238E27FC236}">
                <a16:creationId xmlns:a16="http://schemas.microsoft.com/office/drawing/2014/main" id="{904965CE-8B31-044F-9C01-04255C36A5E1}"/>
              </a:ext>
            </a:extLst>
          </p:cNvPr>
          <p:cNvPicPr>
            <a:picLocks noChangeAspect="1"/>
          </p:cNvPicPr>
          <p:nvPr/>
        </p:nvPicPr>
        <p:blipFill>
          <a:blip r:embed="rId3"/>
          <a:stretch>
            <a:fillRect/>
          </a:stretch>
        </p:blipFill>
        <p:spPr>
          <a:xfrm>
            <a:off x="600299" y="2787964"/>
            <a:ext cx="7177121" cy="977781"/>
          </a:xfrm>
          <a:prstGeom prst="rect">
            <a:avLst/>
          </a:prstGeom>
        </p:spPr>
      </p:pic>
      <p:pic>
        <p:nvPicPr>
          <p:cNvPr id="6" name="Picture 5">
            <a:extLst>
              <a:ext uri="{FF2B5EF4-FFF2-40B4-BE49-F238E27FC236}">
                <a16:creationId xmlns:a16="http://schemas.microsoft.com/office/drawing/2014/main" id="{76B52868-7711-D942-89EB-C0E5BA776C65}"/>
              </a:ext>
            </a:extLst>
          </p:cNvPr>
          <p:cNvPicPr>
            <a:picLocks noChangeAspect="1"/>
          </p:cNvPicPr>
          <p:nvPr/>
        </p:nvPicPr>
        <p:blipFill>
          <a:blip r:embed="rId4"/>
          <a:stretch>
            <a:fillRect/>
          </a:stretch>
        </p:blipFill>
        <p:spPr>
          <a:xfrm>
            <a:off x="600300" y="4279366"/>
            <a:ext cx="7177120" cy="1527903"/>
          </a:xfrm>
          <a:prstGeom prst="rect">
            <a:avLst/>
          </a:prstGeom>
        </p:spPr>
      </p:pic>
    </p:spTree>
    <p:extLst>
      <p:ext uri="{BB962C8B-B14F-4D97-AF65-F5344CB8AC3E}">
        <p14:creationId xmlns:p14="http://schemas.microsoft.com/office/powerpoint/2010/main" val="317886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57800" y="1320800"/>
            <a:ext cx="3060700" cy="2295525"/>
          </a:xfrm>
          <a:prstGeom prst="rect">
            <a:avLst/>
          </a:prstGeom>
        </p:spPr>
      </p:pic>
      <p:sp>
        <p:nvSpPr>
          <p:cNvPr id="2" name="Text Placeholder 1"/>
          <p:cNvSpPr>
            <a:spLocks noGrp="1"/>
          </p:cNvSpPr>
          <p:nvPr>
            <p:ph type="body" sz="quarter" idx="12"/>
          </p:nvPr>
        </p:nvSpPr>
        <p:spPr>
          <a:xfrm>
            <a:off x="336113" y="1135045"/>
            <a:ext cx="8459962" cy="4511810"/>
          </a:xfrm>
        </p:spPr>
        <p:txBody>
          <a:bodyPr/>
          <a:lstStyle/>
          <a:p>
            <a:pPr>
              <a:spcAft>
                <a:spcPts val="600"/>
              </a:spcAft>
            </a:pPr>
            <a:r>
              <a:rPr lang="en-US" sz="2800" dirty="0">
                <a:latin typeface="Gill Sans MT" charset="0"/>
                <a:ea typeface="ＭＳ Ｐゴシック" charset="0"/>
                <a:cs typeface="ＭＳ Ｐゴシック" charset="0"/>
              </a:rPr>
              <a:t>Strings</a:t>
            </a:r>
          </a:p>
          <a:p>
            <a:pPr lvl="1"/>
            <a:r>
              <a:rPr lang="en-US" sz="2600" dirty="0">
                <a:latin typeface="Gill Sans MT" charset="0"/>
                <a:ea typeface="ＭＳ Ｐゴシック" charset="0"/>
                <a:cs typeface="ＭＳ Ｐゴシック" charset="0"/>
              </a:rPr>
              <a:t>Slices</a:t>
            </a:r>
          </a:p>
          <a:p>
            <a:r>
              <a:rPr lang="en-US" sz="2800" dirty="0">
                <a:latin typeface="Gill Sans MT" charset="0"/>
                <a:ea typeface="ＭＳ Ｐゴシック" charset="0"/>
                <a:cs typeface="ＭＳ Ｐゴシック" charset="0"/>
              </a:rPr>
              <a:t>Working with files</a:t>
            </a:r>
          </a:p>
          <a:p>
            <a:r>
              <a:rPr lang="en-US" sz="2800" dirty="0">
                <a:latin typeface="Gill Sans MT" charset="0"/>
                <a:ea typeface="ＭＳ Ｐゴシック" charset="0"/>
                <a:cs typeface="ＭＳ Ｐゴシック" charset="0"/>
              </a:rPr>
              <a:t>Working with JSON</a:t>
            </a:r>
          </a:p>
          <a:p>
            <a:r>
              <a:rPr lang="en-US" sz="2800" dirty="0">
                <a:latin typeface="Gill Sans MT" charset="0"/>
                <a:ea typeface="ＭＳ Ｐゴシック" charset="0"/>
                <a:cs typeface="ＭＳ Ｐゴシック" charset="0"/>
              </a:rPr>
              <a:t>Reading from the Web</a:t>
            </a:r>
          </a:p>
          <a:p>
            <a:r>
              <a:rPr lang="en-US" sz="2800" dirty="0">
                <a:latin typeface="Gill Sans MT" charset="0"/>
                <a:ea typeface="ＭＳ Ｐゴシック" charset="0"/>
                <a:cs typeface="ＭＳ Ｐゴシック" charset="0"/>
              </a:rPr>
              <a:t>Coding style guidelines</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Today’s topics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a:t>
            </a:fld>
            <a:endParaRPr lang="en-US" dirty="0"/>
          </a:p>
        </p:txBody>
      </p:sp>
    </p:spTree>
    <p:extLst>
      <p:ext uri="{BB962C8B-B14F-4D97-AF65-F5344CB8AC3E}">
        <p14:creationId xmlns:p14="http://schemas.microsoft.com/office/powerpoint/2010/main" val="351186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3393" y="1066859"/>
            <a:ext cx="8014507" cy="4511810"/>
          </a:xfrm>
        </p:spPr>
        <p:txBody>
          <a:bodyPr/>
          <a:lstStyle/>
          <a:p>
            <a:pPr>
              <a:spcAft>
                <a:spcPts val="600"/>
              </a:spcAft>
            </a:pPr>
            <a:r>
              <a:rPr lang="en-US" sz="2800" dirty="0">
                <a:latin typeface="Gill Sans MT" charset="0"/>
                <a:ea typeface="ＭＳ Ｐゴシック" charset="0"/>
                <a:cs typeface="ＭＳ Ｐゴシック" charset="0"/>
              </a:rPr>
              <a:t>A string is a palindrome if the string is the same forward and backward</a:t>
            </a:r>
          </a:p>
          <a:p>
            <a:pPr>
              <a:spcAft>
                <a:spcPts val="600"/>
              </a:spcAft>
            </a:pPr>
            <a:r>
              <a:rPr lang="en-US" sz="2800" dirty="0">
                <a:latin typeface="Gill Sans MT" charset="0"/>
                <a:ea typeface="ＭＳ Ｐゴシック" charset="0"/>
                <a:cs typeface="ＭＳ Ｐゴシック" charset="0"/>
              </a:rPr>
              <a:t>                     </a:t>
            </a:r>
            <a:r>
              <a:rPr lang="en-US" sz="2600" dirty="0" err="1">
                <a:latin typeface="Gill Sans MT" charset="0"/>
                <a:ea typeface="ＭＳ Ｐゴシック" charset="0"/>
                <a:cs typeface="ＭＳ Ｐゴシック" charset="0"/>
              </a:rPr>
              <a:t>AbCdCbA</a:t>
            </a:r>
            <a:endParaRPr lang="en-US" sz="2800" dirty="0">
              <a:latin typeface="Gill Sans MT" charset="0"/>
              <a:ea typeface="ＭＳ Ｐゴシック" charset="0"/>
              <a:cs typeface="ＭＳ Ｐゴシック" charset="0"/>
            </a:endParaRPr>
          </a:p>
          <a:p>
            <a:r>
              <a:rPr lang="en-US" sz="2800" dirty="0">
                <a:latin typeface="Gill Sans MT" charset="0"/>
                <a:ea typeface="ＭＳ Ｐゴシック" charset="0"/>
                <a:cs typeface="ＭＳ Ｐゴシック" charset="0"/>
              </a:rPr>
              <a:t>Two different approaches</a:t>
            </a:r>
          </a:p>
          <a:p>
            <a:pPr marL="971550" lvl="1" indent="-514350">
              <a:buFont typeface="+mj-lt"/>
              <a:buAutoNum type="arabicPeriod"/>
            </a:pPr>
            <a:r>
              <a:rPr lang="en-US" sz="2600" dirty="0">
                <a:latin typeface="Gill Sans MT" charset="0"/>
                <a:ea typeface="ＭＳ Ｐゴシック" charset="0"/>
                <a:cs typeface="ＭＳ Ｐゴシック" charset="0"/>
              </a:rPr>
              <a:t>Compare the string the reverse of the string: if string == reversed string then the string is a palindrome</a:t>
            </a:r>
          </a:p>
          <a:p>
            <a:pPr marL="971550" lvl="1" indent="-514350">
              <a:buFont typeface="+mj-lt"/>
              <a:buAutoNum type="arabicPeriod"/>
            </a:pPr>
            <a:r>
              <a:rPr lang="en-US" sz="2600" dirty="0">
                <a:latin typeface="Gill Sans MT" charset="0"/>
                <a:ea typeface="ＭＳ Ｐゴシック" charset="0"/>
                <a:cs typeface="ＭＳ Ｐゴシック" charset="0"/>
              </a:rPr>
              <a:t>Start at beginning and move to the right and at the end of string and move left, comparing subsequent characters until either the characters don’t match or you meet in the middle</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Detecting palindromes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30</a:t>
            </a:fld>
            <a:endParaRPr lang="en-US" dirty="0"/>
          </a:p>
        </p:txBody>
      </p:sp>
      <p:cxnSp>
        <p:nvCxnSpPr>
          <p:cNvPr id="6" name="Straight Arrow Connector 5"/>
          <p:cNvCxnSpPr/>
          <p:nvPr/>
        </p:nvCxnSpPr>
        <p:spPr>
          <a:xfrm>
            <a:off x="2707923" y="2034822"/>
            <a:ext cx="13462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707923" y="2511778"/>
            <a:ext cx="1346200" cy="0"/>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080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1293" y="1193859"/>
            <a:ext cx="9487707" cy="5092641"/>
          </a:xfrm>
        </p:spPr>
        <p:txBody>
          <a:bodyPr/>
          <a:lstStyle/>
          <a:p>
            <a:pPr lvl="1"/>
            <a:r>
              <a:rPr lang="en-US" sz="2600" dirty="0">
                <a:latin typeface="Gill Sans MT" charset="0"/>
                <a:ea typeface="ＭＳ Ｐゴシック" charset="0"/>
                <a:cs typeface="ＭＳ Ｐゴシック" charset="0"/>
              </a:rPr>
              <a:t>AbCdCbA</a:t>
            </a:r>
            <a:endParaRPr lang="en-US" sz="2800" dirty="0">
              <a:latin typeface="Gill Sans MT" charset="0"/>
              <a:ea typeface="ＭＳ Ｐゴシック" charset="0"/>
              <a:cs typeface="ＭＳ Ｐゴシック" charset="0"/>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r>
              <a:rPr lang="en-US" dirty="0">
                <a:solidFill>
                  <a:srgbClr val="3366FF"/>
                </a:solidFill>
                <a:latin typeface="Courier New"/>
                <a:ea typeface="ＭＳ Ｐゴシック" charset="0"/>
                <a:cs typeface="Courier New"/>
              </a:rPr>
              <a:t>     </a:t>
            </a:r>
          </a:p>
          <a:p>
            <a:pPr>
              <a:spcAft>
                <a:spcPts val="0"/>
              </a:spcAft>
            </a:pPr>
            <a:r>
              <a:rPr lang="en-US" sz="2800" dirty="0">
                <a:latin typeface="Gill Sans MT"/>
                <a:ea typeface="ＭＳ Ｐゴシック" charset="0"/>
                <a:cs typeface="Gill Sans MT"/>
              </a:rPr>
              <a:t>Note: reverse(string) is a homework assignment</a:t>
            </a:r>
          </a:p>
          <a:p>
            <a:pPr>
              <a:spcAft>
                <a:spcPts val="0"/>
              </a:spcAft>
            </a:pPr>
            <a:endParaRPr lang="en-US" sz="2000" dirty="0">
              <a:latin typeface="Gill Sans MT"/>
              <a:ea typeface="ＭＳ Ｐゴシック" charset="0"/>
              <a:cs typeface="Gill Sans MT"/>
            </a:endParaRPr>
          </a:p>
          <a:p>
            <a:r>
              <a:rPr lang="en-US" sz="2800" dirty="0">
                <a:latin typeface="Gill Sans MT"/>
                <a:ea typeface="ＭＳ Ｐゴシック" charset="0"/>
                <a:cs typeface="Gill Sans MT"/>
              </a:rPr>
              <a:t>This solution is very simple to implement and understand</a:t>
            </a:r>
          </a:p>
          <a:p>
            <a:pPr>
              <a:spcAft>
                <a:spcPts val="600"/>
              </a:spcAft>
            </a:pPr>
            <a:r>
              <a:rPr lang="en-US" sz="2800" dirty="0">
                <a:latin typeface="Gill Sans MT"/>
                <a:ea typeface="ＭＳ Ｐゴシック" charset="0"/>
                <a:cs typeface="Gill Sans MT"/>
              </a:rPr>
              <a:t>It’s a great solution for short strings but</a:t>
            </a:r>
            <a:r>
              <a:rPr lang="is-IS" sz="2800" dirty="0">
                <a:latin typeface="Gill Sans MT"/>
                <a:ea typeface="ＭＳ Ｐゴシック" charset="0"/>
                <a:cs typeface="Gill Sans MT"/>
              </a:rPr>
              <a:t>…</a:t>
            </a:r>
          </a:p>
          <a:p>
            <a:pPr lvl="1"/>
            <a:r>
              <a:rPr lang="en-US" sz="2600" dirty="0">
                <a:latin typeface="Gill Sans MT"/>
                <a:ea typeface="ＭＳ Ｐゴシック" charset="0"/>
                <a:cs typeface="Gill Sans MT"/>
              </a:rPr>
              <a:t>N</a:t>
            </a:r>
            <a:r>
              <a:rPr lang="is-IS" sz="2600" dirty="0">
                <a:latin typeface="Gill Sans MT"/>
                <a:ea typeface="ＭＳ Ｐゴシック" charset="0"/>
                <a:cs typeface="Gill Sans MT"/>
              </a:rPr>
              <a:t>ot very efficient</a:t>
            </a:r>
            <a:endParaRPr lang="en-US" sz="2600" dirty="0">
              <a:latin typeface="Gill Sans MT"/>
              <a:ea typeface="ＭＳ Ｐゴシック" charset="0"/>
              <a:cs typeface="Gill Sans MT"/>
            </a:endParaRPr>
          </a:p>
          <a:p>
            <a:pPr>
              <a:spcAft>
                <a:spcPts val="0"/>
              </a:spcAft>
            </a:pPr>
            <a:endParaRPr lang="en-US" sz="3200" dirty="0">
              <a:latin typeface="Gill Sans MT"/>
              <a:ea typeface="ＭＳ Ｐゴシック" charset="0"/>
              <a:cs typeface="Gill Sans MT"/>
            </a:endParaRPr>
          </a:p>
          <a:p>
            <a:pPr>
              <a:spcAft>
                <a:spcPts val="0"/>
              </a:spcAft>
            </a:pPr>
            <a:endParaRPr lang="en-US" sz="2000" dirty="0">
              <a:latin typeface="Gill Sans MT"/>
              <a:ea typeface="ＭＳ Ｐゴシック" charset="0"/>
              <a:cs typeface="Gill Sans MT"/>
            </a:endParaRPr>
          </a:p>
          <a:p>
            <a:pPr>
              <a:spcAft>
                <a:spcPts val="0"/>
              </a:spcAft>
            </a:pPr>
            <a:endParaRPr lang="en-US" sz="2000" dirty="0">
              <a:latin typeface="Gill Sans MT"/>
              <a:ea typeface="ＭＳ Ｐゴシック" charset="0"/>
              <a:cs typeface="Gill Sans MT"/>
            </a:endParaRPr>
          </a:p>
          <a:p>
            <a:pPr>
              <a:spcAft>
                <a:spcPts val="600"/>
              </a:spcAft>
            </a:pPr>
            <a:endParaRPr lang="en-US" sz="1200" dirty="0">
              <a:latin typeface="Courier New"/>
              <a:cs typeface="Courier New"/>
            </a:endParaRP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Palindrome detection: reverse </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31</a:t>
            </a:fld>
            <a:endParaRPr lang="en-US" dirty="0"/>
          </a:p>
        </p:txBody>
      </p:sp>
      <p:pic>
        <p:nvPicPr>
          <p:cNvPr id="5" name="Picture 4">
            <a:extLst>
              <a:ext uri="{FF2B5EF4-FFF2-40B4-BE49-F238E27FC236}">
                <a16:creationId xmlns:a16="http://schemas.microsoft.com/office/drawing/2014/main" id="{46F40ED2-11DC-114F-AA16-2CCC5E142516}"/>
              </a:ext>
            </a:extLst>
          </p:cNvPr>
          <p:cNvPicPr>
            <a:picLocks noChangeAspect="1"/>
          </p:cNvPicPr>
          <p:nvPr/>
        </p:nvPicPr>
        <p:blipFill>
          <a:blip r:embed="rId3"/>
          <a:stretch>
            <a:fillRect/>
          </a:stretch>
        </p:blipFill>
        <p:spPr>
          <a:xfrm>
            <a:off x="227013" y="1625600"/>
            <a:ext cx="8440458" cy="2001690"/>
          </a:xfrm>
          <a:prstGeom prst="rect">
            <a:avLst/>
          </a:prstGeom>
        </p:spPr>
      </p:pic>
    </p:spTree>
    <p:extLst>
      <p:ext uri="{BB962C8B-B14F-4D97-AF65-F5344CB8AC3E}">
        <p14:creationId xmlns:p14="http://schemas.microsoft.com/office/powerpoint/2010/main" val="431535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71931" y="1159991"/>
            <a:ext cx="8611407" cy="190441"/>
          </a:xfrm>
        </p:spPr>
        <p:txBody>
          <a:bodyPr/>
          <a:lstStyle/>
          <a:p>
            <a:pPr lvl="1" algn="ctr"/>
            <a:r>
              <a:rPr lang="en-US" sz="2600" dirty="0">
                <a:latin typeface="Gill Sans MT" charset="0"/>
                <a:ea typeface="ＭＳ Ｐゴシック" charset="0"/>
                <a:cs typeface="ＭＳ Ｐゴシック" charset="0"/>
              </a:rPr>
              <a:t>AbCdCbA</a:t>
            </a:r>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sz="1200" dirty="0">
              <a:latin typeface="Courier New"/>
              <a:cs typeface="Courier New"/>
            </a:endParaRP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Palindrome detection: compare </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32</a:t>
            </a:fld>
            <a:endParaRPr lang="en-US" dirty="0"/>
          </a:p>
        </p:txBody>
      </p:sp>
      <p:cxnSp>
        <p:nvCxnSpPr>
          <p:cNvPr id="8" name="Straight Arrow Connector 7"/>
          <p:cNvCxnSpPr/>
          <p:nvPr/>
        </p:nvCxnSpPr>
        <p:spPr>
          <a:xfrm>
            <a:off x="3603976" y="1604432"/>
            <a:ext cx="0" cy="279400"/>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197576" y="1820332"/>
            <a:ext cx="838200" cy="369332"/>
          </a:xfrm>
          <a:prstGeom prst="rect">
            <a:avLst/>
          </a:prstGeom>
          <a:noFill/>
        </p:spPr>
        <p:txBody>
          <a:bodyPr wrap="square" rtlCol="0">
            <a:spAutoFit/>
          </a:bodyPr>
          <a:lstStyle/>
          <a:p>
            <a:pPr algn="ctr"/>
            <a:r>
              <a:rPr lang="en-US" dirty="0">
                <a:solidFill>
                  <a:srgbClr val="3366FF"/>
                </a:solidFill>
              </a:rPr>
              <a:t>left</a:t>
            </a:r>
          </a:p>
        </p:txBody>
      </p:sp>
      <p:cxnSp>
        <p:nvCxnSpPr>
          <p:cNvPr id="11" name="Straight Arrow Connector 10"/>
          <p:cNvCxnSpPr/>
          <p:nvPr/>
        </p:nvCxnSpPr>
        <p:spPr>
          <a:xfrm>
            <a:off x="4749800" y="1597377"/>
            <a:ext cx="0" cy="279400"/>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327876" y="1807632"/>
            <a:ext cx="838200" cy="369332"/>
          </a:xfrm>
          <a:prstGeom prst="rect">
            <a:avLst/>
          </a:prstGeom>
          <a:noFill/>
        </p:spPr>
        <p:txBody>
          <a:bodyPr wrap="square" rtlCol="0">
            <a:spAutoFit/>
          </a:bodyPr>
          <a:lstStyle/>
          <a:p>
            <a:pPr algn="ctr"/>
            <a:r>
              <a:rPr lang="en-US" dirty="0">
                <a:solidFill>
                  <a:srgbClr val="3366FF"/>
                </a:solidFill>
              </a:rPr>
              <a:t>right</a:t>
            </a:r>
          </a:p>
        </p:txBody>
      </p:sp>
      <p:cxnSp>
        <p:nvCxnSpPr>
          <p:cNvPr id="14" name="Straight Arrow Connector 13"/>
          <p:cNvCxnSpPr/>
          <p:nvPr/>
        </p:nvCxnSpPr>
        <p:spPr>
          <a:xfrm>
            <a:off x="3807176" y="2023532"/>
            <a:ext cx="304800" cy="0"/>
          </a:xfrm>
          <a:prstGeom prst="straightConnector1">
            <a:avLst/>
          </a:prstGeom>
          <a:ln>
            <a:solidFill>
              <a:srgbClr val="3366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213576" y="2023532"/>
            <a:ext cx="304800" cy="0"/>
          </a:xfrm>
          <a:prstGeom prst="straightConnector1">
            <a:avLst/>
          </a:prstGeom>
          <a:ln>
            <a:solidFill>
              <a:srgbClr val="3366FF"/>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7583B87E-140C-1342-A7C7-002B547E3393}"/>
              </a:ext>
            </a:extLst>
          </p:cNvPr>
          <p:cNvPicPr>
            <a:picLocks noChangeAspect="1"/>
          </p:cNvPicPr>
          <p:nvPr/>
        </p:nvPicPr>
        <p:blipFill>
          <a:blip r:embed="rId3"/>
          <a:stretch>
            <a:fillRect/>
          </a:stretch>
        </p:blipFill>
        <p:spPr>
          <a:xfrm>
            <a:off x="330198" y="2260505"/>
            <a:ext cx="7909278" cy="4012796"/>
          </a:xfrm>
          <a:prstGeom prst="rect">
            <a:avLst/>
          </a:prstGeom>
        </p:spPr>
      </p:pic>
    </p:spTree>
    <p:extLst>
      <p:ext uri="{BB962C8B-B14F-4D97-AF65-F5344CB8AC3E}">
        <p14:creationId xmlns:p14="http://schemas.microsoft.com/office/powerpoint/2010/main" val="2960246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19200"/>
            <a:ext cx="8756793" cy="4588069"/>
          </a:xfrm>
        </p:spPr>
        <p:txBody>
          <a:bodyPr/>
          <a:lstStyle/>
          <a:p>
            <a:r>
              <a:rPr lang="en-US" sz="2800" dirty="0">
                <a:latin typeface="Gill Sans MT" charset="0"/>
                <a:ea typeface="ＭＳ Ｐゴシック" charset="0"/>
                <a:cs typeface="ＭＳ Ｐゴシック" charset="0"/>
              </a:rPr>
              <a:t>Considerations:</a:t>
            </a:r>
          </a:p>
          <a:p>
            <a:pPr lvl="1">
              <a:spcAft>
                <a:spcPts val="600"/>
              </a:spcAft>
            </a:pPr>
            <a:r>
              <a:rPr lang="en-US" sz="2600" dirty="0">
                <a:latin typeface="Gill Sans MT" charset="0"/>
                <a:ea typeface="ＭＳ Ｐゴシック" charset="0"/>
                <a:cs typeface="ＭＳ Ｐゴシック" charset="0"/>
              </a:rPr>
              <a:t>How efficient is each algorithm?</a:t>
            </a:r>
          </a:p>
          <a:p>
            <a:pPr lvl="2">
              <a:spcAft>
                <a:spcPts val="600"/>
              </a:spcAft>
            </a:pPr>
            <a:r>
              <a:rPr lang="en-US" sz="2400" dirty="0">
                <a:latin typeface="Gill Sans MT" charset="0"/>
                <a:ea typeface="ＭＳ Ｐゴシック" charset="0"/>
                <a:cs typeface="ＭＳ Ｐゴシック" charset="0"/>
              </a:rPr>
              <a:t>How quickly can we determine if a string is a palindrome?</a:t>
            </a:r>
          </a:p>
          <a:p>
            <a:pPr lvl="2"/>
            <a:r>
              <a:rPr lang="en-US" sz="2400" dirty="0">
                <a:latin typeface="Gill Sans MT" charset="0"/>
                <a:ea typeface="ＭＳ Ｐゴシック" charset="0"/>
                <a:cs typeface="ＭＳ Ｐゴシック" charset="0"/>
              </a:rPr>
              <a:t>What if the string is very long (a book)?</a:t>
            </a:r>
          </a:p>
          <a:p>
            <a:pPr lvl="1"/>
            <a:r>
              <a:rPr lang="en-US" sz="2600" dirty="0">
                <a:latin typeface="Gill Sans MT" charset="0"/>
                <a:ea typeface="ＭＳ Ｐゴシック" charset="0"/>
                <a:cs typeface="ＭＳ Ｐゴシック" charset="0"/>
              </a:rPr>
              <a:t>How frequently do we need to use this feature?</a:t>
            </a:r>
          </a:p>
          <a:p>
            <a:pPr lvl="1"/>
            <a:r>
              <a:rPr lang="en-US" sz="2600" dirty="0">
                <a:latin typeface="Gill Sans MT" charset="0"/>
                <a:ea typeface="ＭＳ Ｐゴシック" charset="0"/>
                <a:cs typeface="ＭＳ Ｐゴシック" charset="0"/>
              </a:rPr>
              <a:t>How hard to write and maintain both versions?</a:t>
            </a:r>
          </a:p>
          <a:p>
            <a:r>
              <a:rPr lang="en-US" sz="2800" dirty="0">
                <a:latin typeface="Gill Sans MT" charset="0"/>
                <a:ea typeface="ＭＳ Ｐゴシック" charset="0"/>
                <a:cs typeface="ＭＳ Ｐゴシック" charset="0"/>
              </a:rPr>
              <a:t>No “correct” answer for all situations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pic>
        <p:nvPicPr>
          <p:cNvPr id="8" name="Picture 7"/>
          <p:cNvPicPr>
            <a:picLocks noChangeAspect="1"/>
          </p:cNvPicPr>
          <p:nvPr/>
        </p:nvPicPr>
        <p:blipFill>
          <a:blip r:embed="rId3"/>
          <a:stretch>
            <a:fillRect/>
          </a:stretch>
        </p:blipFill>
        <p:spPr>
          <a:xfrm>
            <a:off x="5600700" y="381000"/>
            <a:ext cx="2133600" cy="2019808"/>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Compare efficiencies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33</a:t>
            </a:fld>
            <a:endParaRPr lang="en-US" dirty="0"/>
          </a:p>
        </p:txBody>
      </p:sp>
    </p:spTree>
    <p:extLst>
      <p:ext uri="{BB962C8B-B14F-4D97-AF65-F5344CB8AC3E}">
        <p14:creationId xmlns:p14="http://schemas.microsoft.com/office/powerpoint/2010/main" val="1386676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27725"/>
            <a:ext cx="8756793" cy="4511810"/>
          </a:xfrm>
        </p:spPr>
        <p:txBody>
          <a:bodyPr/>
          <a:lstStyle/>
          <a:p>
            <a:r>
              <a:rPr lang="en-US" sz="2800" dirty="0">
                <a:latin typeface="Gill Sans MT" charset="0"/>
                <a:ea typeface="ＭＳ Ｐゴシック" charset="0"/>
                <a:cs typeface="ＭＳ Ｐゴシック" charset="0"/>
              </a:rPr>
              <a:t>Strings are a fundamental data type in Python</a:t>
            </a:r>
          </a:p>
          <a:p>
            <a:r>
              <a:rPr lang="en-US" sz="2800" dirty="0">
                <a:latin typeface="Gill Sans MT" charset="0"/>
                <a:ea typeface="ＭＳ Ｐゴシック" charset="0"/>
                <a:cs typeface="ＭＳ Ｐゴシック" charset="0"/>
              </a:rPr>
              <a:t>There are many string functions to choose from</a:t>
            </a:r>
          </a:p>
          <a:p>
            <a:r>
              <a:rPr lang="en-US" sz="2800" dirty="0">
                <a:latin typeface="Gill Sans MT" charset="0"/>
                <a:ea typeface="ＭＳ Ｐゴシック" charset="0"/>
                <a:cs typeface="ＭＳ Ｐゴシック" charset="0"/>
              </a:rPr>
              <a:t>The most important include:</a:t>
            </a:r>
          </a:p>
          <a:p>
            <a:pPr lvl="1">
              <a:spcAft>
                <a:spcPts val="0"/>
              </a:spcAft>
            </a:pPr>
            <a:r>
              <a:rPr lang="en-US" sz="2600" dirty="0">
                <a:solidFill>
                  <a:srgbClr val="0070C0"/>
                </a:solidFill>
                <a:latin typeface="Courier" pitchFamily="2" charset="0"/>
                <a:ea typeface="Courier New" charset="0"/>
                <a:cs typeface="Courier New" charset="0"/>
              </a:rPr>
              <a:t>in, not in </a:t>
            </a:r>
          </a:p>
          <a:p>
            <a:pPr lvl="1">
              <a:spcAft>
                <a:spcPts val="0"/>
              </a:spcAft>
            </a:pPr>
            <a:r>
              <a:rPr lang="en-US" sz="2600" dirty="0">
                <a:solidFill>
                  <a:srgbClr val="0070C0"/>
                </a:solidFill>
                <a:latin typeface="Courier" pitchFamily="2" charset="0"/>
                <a:ea typeface="Courier New" charset="0"/>
                <a:cs typeface="Courier New" charset="0"/>
              </a:rPr>
              <a:t>Slices</a:t>
            </a:r>
          </a:p>
          <a:p>
            <a:pPr lvl="1">
              <a:spcAft>
                <a:spcPts val="0"/>
              </a:spcAft>
            </a:pPr>
            <a:r>
              <a:rPr lang="en-US" sz="2600" dirty="0">
                <a:solidFill>
                  <a:srgbClr val="0070C0"/>
                </a:solidFill>
                <a:latin typeface="Courier" pitchFamily="2" charset="0"/>
                <a:ea typeface="Courier New" charset="0"/>
                <a:cs typeface="Courier New" charset="0"/>
              </a:rPr>
              <a:t>find()</a:t>
            </a:r>
          </a:p>
          <a:p>
            <a:pPr lvl="1">
              <a:spcAft>
                <a:spcPts val="0"/>
              </a:spcAft>
            </a:pPr>
            <a:r>
              <a:rPr lang="en-US" sz="2600" dirty="0">
                <a:solidFill>
                  <a:srgbClr val="0070C0"/>
                </a:solidFill>
                <a:latin typeface="Courier" pitchFamily="2" charset="0"/>
                <a:ea typeface="Courier New" charset="0"/>
                <a:cs typeface="Courier New" charset="0"/>
              </a:rPr>
              <a:t>format()</a:t>
            </a:r>
          </a:p>
          <a:p>
            <a:pPr lvl="1">
              <a:spcAft>
                <a:spcPts val="0"/>
              </a:spcAft>
            </a:pPr>
            <a:r>
              <a:rPr lang="en-US" sz="2600" dirty="0">
                <a:solidFill>
                  <a:srgbClr val="0070C0"/>
                </a:solidFill>
                <a:latin typeface="Courier" pitchFamily="2" charset="0"/>
                <a:ea typeface="Courier New" charset="0"/>
                <a:cs typeface="Courier New" charset="0"/>
              </a:rPr>
              <a:t>f-strings</a:t>
            </a:r>
          </a:p>
          <a:p>
            <a:pPr lvl="1">
              <a:spcAft>
                <a:spcPts val="0"/>
              </a:spcAft>
            </a:pPr>
            <a:r>
              <a:rPr lang="en-US" sz="2600" dirty="0">
                <a:solidFill>
                  <a:srgbClr val="0070C0"/>
                </a:solidFill>
                <a:latin typeface="Courier" pitchFamily="2" charset="0"/>
                <a:ea typeface="Courier New" charset="0"/>
                <a:cs typeface="Courier New" charset="0"/>
              </a:rPr>
              <a:t>split()</a:t>
            </a:r>
          </a:p>
          <a:p>
            <a:pPr lvl="1">
              <a:spcAft>
                <a:spcPts val="0"/>
              </a:spcAft>
            </a:pPr>
            <a:r>
              <a:rPr lang="en-US" sz="2600" dirty="0">
                <a:solidFill>
                  <a:srgbClr val="0070C0"/>
                </a:solidFill>
                <a:latin typeface="Courier" pitchFamily="2" charset="0"/>
                <a:ea typeface="Courier New" charset="0"/>
                <a:cs typeface="Courier New" charset="0"/>
              </a:rPr>
              <a:t>strip()</a:t>
            </a:r>
          </a:p>
          <a:p>
            <a:pPr lvl="1">
              <a:spcAft>
                <a:spcPts val="0"/>
              </a:spcAft>
            </a:pPr>
            <a:r>
              <a:rPr lang="en-US" sz="2600" dirty="0">
                <a:solidFill>
                  <a:srgbClr val="0070C0"/>
                </a:solidFill>
                <a:latin typeface="Courier" pitchFamily="2" charset="0"/>
                <a:ea typeface="Courier New" charset="0"/>
                <a:cs typeface="Courier New" charset="0"/>
              </a:rPr>
              <a:t>join()</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Summary</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34</a:t>
            </a:fld>
            <a:endParaRPr lang="en-US" dirty="0"/>
          </a:p>
        </p:txBody>
      </p:sp>
    </p:spTree>
    <p:extLst>
      <p:ext uri="{BB962C8B-B14F-4D97-AF65-F5344CB8AC3E}">
        <p14:creationId xmlns:p14="http://schemas.microsoft.com/office/powerpoint/2010/main" val="545489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35</a:t>
            </a:fld>
            <a:endParaRPr lang="en-US" dirty="0"/>
          </a:p>
        </p:txBody>
      </p:sp>
      <p:pic>
        <p:nvPicPr>
          <p:cNvPr id="5" name="Picture 4"/>
          <p:cNvPicPr>
            <a:picLocks noChangeAspect="1"/>
          </p:cNvPicPr>
          <p:nvPr/>
        </p:nvPicPr>
        <p:blipFill>
          <a:blip r:embed="rId3"/>
          <a:stretch>
            <a:fillRect/>
          </a:stretch>
        </p:blipFill>
        <p:spPr>
          <a:xfrm>
            <a:off x="2667000" y="723900"/>
            <a:ext cx="3810000" cy="5397500"/>
          </a:xfrm>
          <a:prstGeom prst="rect">
            <a:avLst/>
          </a:prstGeom>
        </p:spPr>
      </p:pic>
    </p:spTree>
    <p:extLst>
      <p:ext uri="{BB962C8B-B14F-4D97-AF65-F5344CB8AC3E}">
        <p14:creationId xmlns:p14="http://schemas.microsoft.com/office/powerpoint/2010/main" val="1192611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Steps for reading from a file:</a:t>
            </a:r>
          </a:p>
          <a:p>
            <a:pPr marL="971550" lvl="1" indent="-514350">
              <a:buFont typeface="+mj-lt"/>
              <a:buAutoNum type="arabicPeriod"/>
            </a:pPr>
            <a:r>
              <a:rPr lang="en-US" sz="2600" dirty="0">
                <a:latin typeface="Gill Sans MT" charset="0"/>
                <a:ea typeface="ＭＳ Ｐゴシック" charset="0"/>
                <a:cs typeface="ＭＳ Ｐゴシック" charset="0"/>
              </a:rPr>
              <a:t>Get file name</a:t>
            </a:r>
          </a:p>
          <a:p>
            <a:pPr marL="971550" lvl="1" indent="-514350">
              <a:buFont typeface="+mj-lt"/>
              <a:buAutoNum type="arabicPeriod"/>
            </a:pPr>
            <a:r>
              <a:rPr lang="en-US" sz="2600" dirty="0">
                <a:latin typeface="Gill Sans MT" charset="0"/>
                <a:ea typeface="ＭＳ Ｐゴシック" charset="0"/>
                <a:cs typeface="ＭＳ Ｐゴシック" charset="0"/>
              </a:rPr>
              <a:t>Open the file</a:t>
            </a:r>
          </a:p>
          <a:p>
            <a:pPr marL="971550" lvl="1" indent="-514350">
              <a:spcAft>
                <a:spcPts val="0"/>
              </a:spcAft>
              <a:buFont typeface="+mj-lt"/>
              <a:buAutoNum type="arabicPeriod"/>
            </a:pPr>
            <a:r>
              <a:rPr lang="en-US" sz="2600" dirty="0">
                <a:latin typeface="Gill Sans MT" charset="0"/>
                <a:ea typeface="ＭＳ Ｐゴシック" charset="0"/>
                <a:cs typeface="ＭＳ Ｐゴシック" charset="0"/>
              </a:rPr>
              <a:t>Read the file</a:t>
            </a:r>
          </a:p>
          <a:p>
            <a:pPr marL="1428750" lvl="2" indent="-514350">
              <a:spcAft>
                <a:spcPts val="0"/>
              </a:spcAft>
              <a:buFont typeface="+mj-lt"/>
              <a:buAutoNum type="alphaLcPeriod"/>
            </a:pPr>
            <a:r>
              <a:rPr lang="en-US" sz="2400" dirty="0">
                <a:latin typeface="Gill Sans MT" charset="0"/>
                <a:ea typeface="ＭＳ Ｐゴシック" charset="0"/>
                <a:cs typeface="ＭＳ Ｐゴシック" charset="0"/>
              </a:rPr>
              <a:t>Line by line</a:t>
            </a:r>
          </a:p>
          <a:p>
            <a:pPr marL="1428750" lvl="2" indent="-514350">
              <a:spcAft>
                <a:spcPts val="0"/>
              </a:spcAft>
              <a:buFont typeface="+mj-lt"/>
              <a:buAutoNum type="alphaLcPeriod"/>
            </a:pPr>
            <a:r>
              <a:rPr lang="en-US" sz="2400" dirty="0">
                <a:latin typeface="Gill Sans MT" charset="0"/>
                <a:ea typeface="ＭＳ Ｐゴシック" charset="0"/>
                <a:cs typeface="ＭＳ Ｐゴシック" charset="0"/>
              </a:rPr>
              <a:t>All at once into a list of lines</a:t>
            </a:r>
          </a:p>
          <a:p>
            <a:pPr marL="1428750" lvl="2" indent="-514350">
              <a:buFont typeface="+mj-lt"/>
              <a:buAutoNum type="alphaLcPeriod"/>
            </a:pPr>
            <a:r>
              <a:rPr lang="en-US" sz="2400" dirty="0">
                <a:latin typeface="Gill Sans MT" charset="0"/>
                <a:ea typeface="ＭＳ Ｐゴシック" charset="0"/>
                <a:cs typeface="ＭＳ Ｐゴシック" charset="0"/>
              </a:rPr>
              <a:t>All at once into a buffer</a:t>
            </a:r>
          </a:p>
          <a:p>
            <a:pPr marL="971550" lvl="1" indent="-514350">
              <a:buFont typeface="+mj-lt"/>
              <a:buAutoNum type="arabicPeriod"/>
            </a:pPr>
            <a:r>
              <a:rPr lang="en-US" sz="2600" dirty="0">
                <a:latin typeface="Gill Sans MT" charset="0"/>
                <a:ea typeface="ＭＳ Ｐゴシック" charset="0"/>
                <a:cs typeface="ＭＳ Ｐゴシック" charset="0"/>
              </a:rPr>
              <a:t>Close the file</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Working with files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36</a:t>
            </a:fld>
            <a:endParaRPr lang="en-US" dirty="0"/>
          </a:p>
        </p:txBody>
      </p:sp>
    </p:spTree>
    <p:extLst>
      <p:ext uri="{BB962C8B-B14F-4D97-AF65-F5344CB8AC3E}">
        <p14:creationId xmlns:p14="http://schemas.microsoft.com/office/powerpoint/2010/main" val="2701350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README file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37</a:t>
            </a:fld>
            <a:endParaRPr lang="en-US" dirty="0"/>
          </a:p>
        </p:txBody>
      </p:sp>
      <p:pic>
        <p:nvPicPr>
          <p:cNvPr id="6" name="Picture 5">
            <a:extLst>
              <a:ext uri="{FF2B5EF4-FFF2-40B4-BE49-F238E27FC236}">
                <a16:creationId xmlns:a16="http://schemas.microsoft.com/office/drawing/2014/main" id="{2F952F47-0FDA-D34C-8133-EF32E09B2AFD}"/>
              </a:ext>
            </a:extLst>
          </p:cNvPr>
          <p:cNvPicPr>
            <a:picLocks noChangeAspect="1"/>
          </p:cNvPicPr>
          <p:nvPr/>
        </p:nvPicPr>
        <p:blipFill>
          <a:blip r:embed="rId3"/>
          <a:stretch>
            <a:fillRect/>
          </a:stretch>
        </p:blipFill>
        <p:spPr>
          <a:xfrm>
            <a:off x="1140178" y="1672556"/>
            <a:ext cx="5378330" cy="2752688"/>
          </a:xfrm>
          <a:prstGeom prst="rect">
            <a:avLst/>
          </a:prstGeom>
        </p:spPr>
      </p:pic>
      <p:sp>
        <p:nvSpPr>
          <p:cNvPr id="5" name="Rounded Rectangular Callout 4">
            <a:extLst>
              <a:ext uri="{FF2B5EF4-FFF2-40B4-BE49-F238E27FC236}">
                <a16:creationId xmlns:a16="http://schemas.microsoft.com/office/drawing/2014/main" id="{85B49B0B-1578-F14D-BC5D-605CCB6C9143}"/>
              </a:ext>
            </a:extLst>
          </p:cNvPr>
          <p:cNvSpPr/>
          <p:nvPr/>
        </p:nvSpPr>
        <p:spPr>
          <a:xfrm>
            <a:off x="5361292" y="3802605"/>
            <a:ext cx="2314431" cy="848418"/>
          </a:xfrm>
          <a:prstGeom prst="wedgeRoundRectCallout">
            <a:avLst>
              <a:gd name="adj1" fmla="val -79149"/>
              <a:gd name="adj2" fmla="val -18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Trailing \n</a:t>
            </a:r>
          </a:p>
        </p:txBody>
      </p:sp>
    </p:spTree>
    <p:extLst>
      <p:ext uri="{BB962C8B-B14F-4D97-AF65-F5344CB8AC3E}">
        <p14:creationId xmlns:p14="http://schemas.microsoft.com/office/powerpoint/2010/main" val="308766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04C8DC-D5CE-7342-8B19-22BC8104B5A1}"/>
              </a:ext>
            </a:extLst>
          </p:cNvPr>
          <p:cNvPicPr>
            <a:picLocks noChangeAspect="1"/>
          </p:cNvPicPr>
          <p:nvPr/>
        </p:nvPicPr>
        <p:blipFill>
          <a:blip r:embed="rId3"/>
          <a:stretch>
            <a:fillRect/>
          </a:stretch>
        </p:blipFill>
        <p:spPr>
          <a:xfrm>
            <a:off x="0" y="1004110"/>
            <a:ext cx="7923694" cy="5278951"/>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a text file line by line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38</a:t>
            </a:fld>
            <a:endParaRPr lang="en-US" dirty="0"/>
          </a:p>
        </p:txBody>
      </p:sp>
      <p:sp>
        <p:nvSpPr>
          <p:cNvPr id="6" name="Rounded Rectangular Callout 5">
            <a:extLst>
              <a:ext uri="{FF2B5EF4-FFF2-40B4-BE49-F238E27FC236}">
                <a16:creationId xmlns:a16="http://schemas.microsoft.com/office/drawing/2014/main" id="{92D97134-2A58-974A-BEC2-8F3289A85C18}"/>
              </a:ext>
            </a:extLst>
          </p:cNvPr>
          <p:cNvSpPr/>
          <p:nvPr/>
        </p:nvSpPr>
        <p:spPr>
          <a:xfrm>
            <a:off x="5836147" y="4412205"/>
            <a:ext cx="2872422" cy="876639"/>
          </a:xfrm>
          <a:prstGeom prst="wedgeRoundRectCallout">
            <a:avLst>
              <a:gd name="adj1" fmla="val -79149"/>
              <a:gd name="adj2" fmla="val -18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Strip the line to remove the trailing \n</a:t>
            </a:r>
          </a:p>
        </p:txBody>
      </p:sp>
    </p:spTree>
    <p:extLst>
      <p:ext uri="{BB962C8B-B14F-4D97-AF65-F5344CB8AC3E}">
        <p14:creationId xmlns:p14="http://schemas.microsoft.com/office/powerpoint/2010/main" val="2798577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FC58B-EB6E-7648-BBCF-FBC0A89204F4}"/>
              </a:ext>
            </a:extLst>
          </p:cNvPr>
          <p:cNvPicPr>
            <a:picLocks noChangeAspect="1"/>
          </p:cNvPicPr>
          <p:nvPr/>
        </p:nvPicPr>
        <p:blipFill>
          <a:blip r:embed="rId3"/>
          <a:stretch>
            <a:fillRect/>
          </a:stretch>
        </p:blipFill>
        <p:spPr>
          <a:xfrm>
            <a:off x="158495" y="1158059"/>
            <a:ext cx="8735131" cy="4541881"/>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a text file into a list of lines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39</a:t>
            </a:fld>
            <a:endParaRPr lang="en-US" dirty="0"/>
          </a:p>
        </p:txBody>
      </p:sp>
      <p:sp>
        <p:nvSpPr>
          <p:cNvPr id="8" name="Rounded Rectangular Callout 7">
            <a:extLst>
              <a:ext uri="{FF2B5EF4-FFF2-40B4-BE49-F238E27FC236}">
                <a16:creationId xmlns:a16="http://schemas.microsoft.com/office/drawing/2014/main" id="{909946E2-49E5-4D43-B58A-FDD66A423D05}"/>
              </a:ext>
            </a:extLst>
          </p:cNvPr>
          <p:cNvSpPr/>
          <p:nvPr/>
        </p:nvSpPr>
        <p:spPr>
          <a:xfrm>
            <a:off x="6021204" y="2144889"/>
            <a:ext cx="2872422" cy="1024467"/>
          </a:xfrm>
          <a:prstGeom prst="wedgeRoundRectCallout">
            <a:avLst>
              <a:gd name="adj1" fmla="val -77577"/>
              <a:gd name="adj2" fmla="val 11652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latin typeface="Courier" pitchFamily="2" charset="0"/>
              </a:rPr>
              <a:t>readlines</a:t>
            </a:r>
            <a:r>
              <a:rPr lang="en-US" dirty="0">
                <a:solidFill>
                  <a:schemeClr val="bg1"/>
                </a:solidFill>
                <a:latin typeface="Courier" pitchFamily="2" charset="0"/>
              </a:rPr>
              <a:t>() </a:t>
            </a:r>
            <a:r>
              <a:rPr lang="en-US" sz="2000" dirty="0">
                <a:solidFill>
                  <a:schemeClr val="bg1"/>
                </a:solidFill>
              </a:rPr>
              <a:t>returns a list of strings, one item for each line in the file</a:t>
            </a:r>
          </a:p>
        </p:txBody>
      </p:sp>
      <p:sp>
        <p:nvSpPr>
          <p:cNvPr id="9" name="Rounded Rectangular Callout 8">
            <a:extLst>
              <a:ext uri="{FF2B5EF4-FFF2-40B4-BE49-F238E27FC236}">
                <a16:creationId xmlns:a16="http://schemas.microsoft.com/office/drawing/2014/main" id="{98E3EB4F-7C78-1247-843B-504D52E8EAEB}"/>
              </a:ext>
            </a:extLst>
          </p:cNvPr>
          <p:cNvSpPr/>
          <p:nvPr/>
        </p:nvSpPr>
        <p:spPr>
          <a:xfrm>
            <a:off x="4572000" y="4950694"/>
            <a:ext cx="2872422" cy="876639"/>
          </a:xfrm>
          <a:prstGeom prst="wedgeRoundRectCallout">
            <a:avLst>
              <a:gd name="adj1" fmla="val -70896"/>
              <a:gd name="adj2" fmla="val 1209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Each line ends with a \n</a:t>
            </a:r>
          </a:p>
        </p:txBody>
      </p:sp>
    </p:spTree>
    <p:extLst>
      <p:ext uri="{BB962C8B-B14F-4D97-AF65-F5344CB8AC3E}">
        <p14:creationId xmlns:p14="http://schemas.microsoft.com/office/powerpoint/2010/main" val="2809434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3C4B22-94BE-D944-BF66-DE9D08C3F93B}"/>
              </a:ext>
            </a:extLst>
          </p:cNvPr>
          <p:cNvPicPr>
            <a:picLocks noChangeAspect="1"/>
          </p:cNvPicPr>
          <p:nvPr/>
        </p:nvPicPr>
        <p:blipFill>
          <a:blip r:embed="rId3"/>
          <a:stretch>
            <a:fillRect/>
          </a:stretch>
        </p:blipFill>
        <p:spPr>
          <a:xfrm>
            <a:off x="4730076" y="1753849"/>
            <a:ext cx="3784337" cy="2605271"/>
          </a:xfrm>
          <a:prstGeom prst="rect">
            <a:avLst/>
          </a:prstGeom>
        </p:spPr>
      </p:pic>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Python is exceptionally good at data processing</a:t>
            </a:r>
          </a:p>
          <a:p>
            <a:pPr>
              <a:spcAft>
                <a:spcPts val="600"/>
              </a:spcAft>
            </a:pPr>
            <a:r>
              <a:rPr lang="en-US" sz="2800" dirty="0">
                <a:latin typeface="Gill Sans MT" charset="0"/>
                <a:ea typeface="ＭＳ Ｐゴシック" charset="0"/>
                <a:cs typeface="ＭＳ Ｐゴシック" charset="0"/>
              </a:rPr>
              <a:t>Applications include:</a:t>
            </a:r>
          </a:p>
          <a:p>
            <a:pPr lvl="1">
              <a:spcAft>
                <a:spcPts val="600"/>
              </a:spcAft>
            </a:pPr>
            <a:r>
              <a:rPr lang="en-US" sz="2600" dirty="0">
                <a:latin typeface="Gill Sans MT" charset="0"/>
                <a:ea typeface="ＭＳ Ｐゴシック" charset="0"/>
                <a:cs typeface="ＭＳ Ｐゴシック" charset="0"/>
              </a:rPr>
              <a:t>Data Science/Big Data </a:t>
            </a:r>
          </a:p>
          <a:p>
            <a:pPr lvl="1">
              <a:spcAft>
                <a:spcPts val="600"/>
              </a:spcAft>
            </a:pPr>
            <a:r>
              <a:rPr lang="en-US" sz="2600" dirty="0">
                <a:latin typeface="Gill Sans MT" charset="0"/>
                <a:ea typeface="ＭＳ Ｐゴシック" charset="0"/>
                <a:cs typeface="ＭＳ Ｐゴシック" charset="0"/>
              </a:rPr>
              <a:t>Data Engineering</a:t>
            </a:r>
          </a:p>
          <a:p>
            <a:pPr lvl="1">
              <a:spcAft>
                <a:spcPts val="600"/>
              </a:spcAft>
            </a:pPr>
            <a:r>
              <a:rPr lang="en-US" sz="2600" dirty="0">
                <a:latin typeface="Gill Sans MT" charset="0"/>
                <a:ea typeface="ＭＳ Ｐゴシック" charset="0"/>
                <a:cs typeface="ＭＳ Ｐゴシック" charset="0"/>
              </a:rPr>
              <a:t>Natural Language Processing</a:t>
            </a:r>
          </a:p>
          <a:p>
            <a:pPr lvl="1"/>
            <a:r>
              <a:rPr lang="en-US" sz="2600" dirty="0">
                <a:latin typeface="Gill Sans MT" charset="0"/>
                <a:ea typeface="ＭＳ Ｐゴシック" charset="0"/>
                <a:cs typeface="ＭＳ Ｐゴシック" charset="0"/>
              </a:rPr>
              <a:t>Machine Learning</a:t>
            </a:r>
          </a:p>
          <a:p>
            <a:r>
              <a:rPr lang="en-US" sz="2800" dirty="0">
                <a:latin typeface="Gill Sans MT" charset="0"/>
                <a:ea typeface="ＭＳ Ｐゴシック" charset="0"/>
                <a:cs typeface="ＭＳ Ｐゴシック" charset="0"/>
              </a:rPr>
              <a:t>Very powerful string manipulation features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Text processing with Python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a:t>
            </a:fld>
            <a:endParaRPr lang="en-US" dirty="0"/>
          </a:p>
        </p:txBody>
      </p:sp>
    </p:spTree>
    <p:extLst>
      <p:ext uri="{BB962C8B-B14F-4D97-AF65-F5344CB8AC3E}">
        <p14:creationId xmlns:p14="http://schemas.microsoft.com/office/powerpoint/2010/main" val="28291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E4F717-B084-4645-89A2-B4098B2D64D1}"/>
              </a:ext>
            </a:extLst>
          </p:cNvPr>
          <p:cNvPicPr>
            <a:picLocks noChangeAspect="1"/>
          </p:cNvPicPr>
          <p:nvPr/>
        </p:nvPicPr>
        <p:blipFill>
          <a:blip r:embed="rId3"/>
          <a:stretch>
            <a:fillRect/>
          </a:stretch>
        </p:blipFill>
        <p:spPr>
          <a:xfrm>
            <a:off x="227013" y="1009376"/>
            <a:ext cx="8240889" cy="5155926"/>
          </a:xfrm>
          <a:prstGeom prst="rect">
            <a:avLst/>
          </a:prstGeom>
        </p:spPr>
      </p:pic>
      <p:sp>
        <p:nvSpPr>
          <p:cNvPr id="3" name="Title 2"/>
          <p:cNvSpPr>
            <a:spLocks noGrp="1"/>
          </p:cNvSpPr>
          <p:nvPr>
            <p:ph type="title"/>
          </p:nvPr>
        </p:nvSpPr>
        <p:spPr>
          <a:xfrm>
            <a:off x="227013" y="289628"/>
            <a:ext cx="7923694" cy="636774"/>
          </a:xfrm>
        </p:spPr>
        <p:txBody>
          <a:bodyPr/>
          <a:lstStyle/>
          <a:p>
            <a:r>
              <a:rPr lang="en-US" dirty="0">
                <a:latin typeface="Gill Sans MT"/>
                <a:cs typeface="Gill Sans MT"/>
              </a:rPr>
              <a:t>Reading a text file into a buffer</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40</a:t>
            </a:fld>
            <a:endParaRPr lang="en-US" dirty="0"/>
          </a:p>
        </p:txBody>
      </p:sp>
      <p:sp>
        <p:nvSpPr>
          <p:cNvPr id="14" name="Rounded Rectangular Callout 13">
            <a:extLst>
              <a:ext uri="{FF2B5EF4-FFF2-40B4-BE49-F238E27FC236}">
                <a16:creationId xmlns:a16="http://schemas.microsoft.com/office/drawing/2014/main" id="{AABD42B3-27DD-2B42-8058-BE16F851A323}"/>
              </a:ext>
            </a:extLst>
          </p:cNvPr>
          <p:cNvSpPr/>
          <p:nvPr/>
        </p:nvSpPr>
        <p:spPr>
          <a:xfrm>
            <a:off x="5125156" y="4560711"/>
            <a:ext cx="3207456" cy="588433"/>
          </a:xfrm>
          <a:prstGeom prst="wedgeRoundRectCallout">
            <a:avLst>
              <a:gd name="adj1" fmla="val -72416"/>
              <a:gd name="adj2" fmla="val 16189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Line breaks are stored as ‘\n’</a:t>
            </a:r>
          </a:p>
        </p:txBody>
      </p:sp>
    </p:spTree>
    <p:extLst>
      <p:ext uri="{BB962C8B-B14F-4D97-AF65-F5344CB8AC3E}">
        <p14:creationId xmlns:p14="http://schemas.microsoft.com/office/powerpoint/2010/main" val="1460527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47F02B-D395-2847-A545-2A0A98673019}"/>
              </a:ext>
            </a:extLst>
          </p:cNvPr>
          <p:cNvPicPr>
            <a:picLocks noChangeAspect="1"/>
          </p:cNvPicPr>
          <p:nvPr/>
        </p:nvPicPr>
        <p:blipFill>
          <a:blip r:embed="rId3"/>
          <a:stretch>
            <a:fillRect/>
          </a:stretch>
        </p:blipFill>
        <p:spPr>
          <a:xfrm>
            <a:off x="398753" y="1122135"/>
            <a:ext cx="6828543" cy="3357367"/>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Writing to a text file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41</a:t>
            </a:fld>
            <a:endParaRPr lang="en-US" dirty="0"/>
          </a:p>
        </p:txBody>
      </p:sp>
      <p:sp>
        <p:nvSpPr>
          <p:cNvPr id="5" name="Rounded Rectangular Callout 4"/>
          <p:cNvSpPr/>
          <p:nvPr/>
        </p:nvSpPr>
        <p:spPr>
          <a:xfrm>
            <a:off x="5472154" y="834424"/>
            <a:ext cx="3606530" cy="1838105"/>
          </a:xfrm>
          <a:prstGeom prst="wedgeRoundRectCallout">
            <a:avLst>
              <a:gd name="adj1" fmla="val -67559"/>
              <a:gd name="adj2" fmla="val 34637"/>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urier" pitchFamily="2" charset="0"/>
              </a:rPr>
              <a:t>’w’ </a:t>
            </a:r>
            <a:r>
              <a:rPr lang="en-US" dirty="0">
                <a:solidFill>
                  <a:schemeClr val="bg1"/>
                </a:solidFill>
              </a:rPr>
              <a:t>creates a new file if the file doesn’t exist or overwrites the file if it does exist</a:t>
            </a:r>
          </a:p>
          <a:p>
            <a:pPr algn="ctr"/>
            <a:r>
              <a:rPr lang="en-US" dirty="0">
                <a:solidFill>
                  <a:schemeClr val="bg1"/>
                </a:solidFill>
                <a:latin typeface="Courier" pitchFamily="2" charset="0"/>
              </a:rPr>
              <a:t>’a’ </a:t>
            </a:r>
            <a:r>
              <a:rPr lang="en-US" dirty="0">
                <a:solidFill>
                  <a:schemeClr val="bg1"/>
                </a:solidFill>
              </a:rPr>
              <a:t>creates a new file if the file doesn’t exist or appends to the file if it does exist</a:t>
            </a:r>
          </a:p>
        </p:txBody>
      </p:sp>
      <p:sp>
        <p:nvSpPr>
          <p:cNvPr id="7" name="Rounded Rectangular Callout 6"/>
          <p:cNvSpPr/>
          <p:nvPr/>
        </p:nvSpPr>
        <p:spPr>
          <a:xfrm>
            <a:off x="5319687" y="4356446"/>
            <a:ext cx="3200803" cy="805629"/>
          </a:xfrm>
          <a:prstGeom prst="wedgeRoundRectCallout">
            <a:avLst>
              <a:gd name="adj1" fmla="val -60070"/>
              <a:gd name="adj2" fmla="val -5184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Include ‘\n’ unless you want everything on one line</a:t>
            </a:r>
          </a:p>
        </p:txBody>
      </p:sp>
      <p:pic>
        <p:nvPicPr>
          <p:cNvPr id="10" name="Picture 9">
            <a:extLst>
              <a:ext uri="{FF2B5EF4-FFF2-40B4-BE49-F238E27FC236}">
                <a16:creationId xmlns:a16="http://schemas.microsoft.com/office/drawing/2014/main" id="{4F8E35B5-969E-204D-9F32-142013E7AFEF}"/>
              </a:ext>
            </a:extLst>
          </p:cNvPr>
          <p:cNvPicPr>
            <a:picLocks noChangeAspect="1"/>
          </p:cNvPicPr>
          <p:nvPr/>
        </p:nvPicPr>
        <p:blipFill>
          <a:blip r:embed="rId4"/>
          <a:stretch>
            <a:fillRect/>
          </a:stretch>
        </p:blipFill>
        <p:spPr>
          <a:xfrm>
            <a:off x="529769" y="4588285"/>
            <a:ext cx="4556568" cy="1147580"/>
          </a:xfrm>
          <a:prstGeom prst="rect">
            <a:avLst/>
          </a:prstGeom>
        </p:spPr>
      </p:pic>
    </p:spTree>
    <p:extLst>
      <p:ext uri="{BB962C8B-B14F-4D97-AF65-F5344CB8AC3E}">
        <p14:creationId xmlns:p14="http://schemas.microsoft.com/office/powerpoint/2010/main" val="3941475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Writing JSON files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42</a:t>
            </a:fld>
            <a:endParaRPr lang="en-US" dirty="0"/>
          </a:p>
        </p:txBody>
      </p:sp>
      <p:sp>
        <p:nvSpPr>
          <p:cNvPr id="6" name="Text Placeholder 5">
            <a:extLst>
              <a:ext uri="{FF2B5EF4-FFF2-40B4-BE49-F238E27FC236}">
                <a16:creationId xmlns:a16="http://schemas.microsoft.com/office/drawing/2014/main" id="{06996942-F4A6-A747-B43D-9C4840C695B8}"/>
              </a:ext>
            </a:extLst>
          </p:cNvPr>
          <p:cNvSpPr>
            <a:spLocks noGrp="1"/>
          </p:cNvSpPr>
          <p:nvPr>
            <p:ph type="body" sz="quarter" idx="12"/>
          </p:nvPr>
        </p:nvSpPr>
        <p:spPr>
          <a:xfrm>
            <a:off x="234583" y="1173095"/>
            <a:ext cx="8682404" cy="4511810"/>
          </a:xfrm>
        </p:spPr>
        <p:txBody>
          <a:bodyPr/>
          <a:lstStyle/>
          <a:p>
            <a:r>
              <a:rPr lang="en-US" sz="2800" dirty="0">
                <a:latin typeface="Gill Sans MT" panose="020B0502020104020203" pitchFamily="34" charset="77"/>
              </a:rPr>
              <a:t>JSON is commonly used by web applications</a:t>
            </a:r>
          </a:p>
          <a:p>
            <a:endParaRPr lang="en-US" sz="2800" dirty="0">
              <a:latin typeface="Gill Sans MT" panose="020B0502020104020203" pitchFamily="34" charset="77"/>
            </a:endParaRPr>
          </a:p>
        </p:txBody>
      </p:sp>
      <p:pic>
        <p:nvPicPr>
          <p:cNvPr id="2" name="Picture 1">
            <a:extLst>
              <a:ext uri="{FF2B5EF4-FFF2-40B4-BE49-F238E27FC236}">
                <a16:creationId xmlns:a16="http://schemas.microsoft.com/office/drawing/2014/main" id="{3F121027-AAA7-6D49-B559-07E789CAD151}"/>
              </a:ext>
            </a:extLst>
          </p:cNvPr>
          <p:cNvPicPr>
            <a:picLocks noChangeAspect="1"/>
          </p:cNvPicPr>
          <p:nvPr/>
        </p:nvPicPr>
        <p:blipFill>
          <a:blip r:embed="rId3"/>
          <a:stretch>
            <a:fillRect/>
          </a:stretch>
        </p:blipFill>
        <p:spPr>
          <a:xfrm>
            <a:off x="211222" y="1666427"/>
            <a:ext cx="8682404" cy="4440950"/>
          </a:xfrm>
          <a:prstGeom prst="rect">
            <a:avLst/>
          </a:prstGeom>
        </p:spPr>
      </p:pic>
    </p:spTree>
    <p:extLst>
      <p:ext uri="{BB962C8B-B14F-4D97-AF65-F5344CB8AC3E}">
        <p14:creationId xmlns:p14="http://schemas.microsoft.com/office/powerpoint/2010/main" val="2287934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JSON files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43</a:t>
            </a:fld>
            <a:endParaRPr lang="en-US" dirty="0"/>
          </a:p>
        </p:txBody>
      </p:sp>
      <p:pic>
        <p:nvPicPr>
          <p:cNvPr id="7" name="Picture 6">
            <a:extLst>
              <a:ext uri="{FF2B5EF4-FFF2-40B4-BE49-F238E27FC236}">
                <a16:creationId xmlns:a16="http://schemas.microsoft.com/office/drawing/2014/main" id="{D4025104-43C9-164F-AEED-A18D45058719}"/>
              </a:ext>
            </a:extLst>
          </p:cNvPr>
          <p:cNvPicPr>
            <a:picLocks noChangeAspect="1"/>
          </p:cNvPicPr>
          <p:nvPr/>
        </p:nvPicPr>
        <p:blipFill>
          <a:blip r:embed="rId3"/>
          <a:stretch>
            <a:fillRect/>
          </a:stretch>
        </p:blipFill>
        <p:spPr>
          <a:xfrm>
            <a:off x="227013" y="1259174"/>
            <a:ext cx="4983336" cy="697667"/>
          </a:xfrm>
          <a:prstGeom prst="rect">
            <a:avLst/>
          </a:prstGeom>
        </p:spPr>
      </p:pic>
      <p:pic>
        <p:nvPicPr>
          <p:cNvPr id="2" name="Picture 1">
            <a:extLst>
              <a:ext uri="{FF2B5EF4-FFF2-40B4-BE49-F238E27FC236}">
                <a16:creationId xmlns:a16="http://schemas.microsoft.com/office/drawing/2014/main" id="{FAB7EBF4-DDDF-294C-B883-6BD95CF266D9}"/>
              </a:ext>
            </a:extLst>
          </p:cNvPr>
          <p:cNvPicPr>
            <a:picLocks noChangeAspect="1"/>
          </p:cNvPicPr>
          <p:nvPr/>
        </p:nvPicPr>
        <p:blipFill>
          <a:blip r:embed="rId4"/>
          <a:stretch>
            <a:fillRect/>
          </a:stretch>
        </p:blipFill>
        <p:spPr>
          <a:xfrm>
            <a:off x="208418" y="1956841"/>
            <a:ext cx="8708569" cy="3932902"/>
          </a:xfrm>
          <a:prstGeom prst="rect">
            <a:avLst/>
          </a:prstGeom>
        </p:spPr>
      </p:pic>
    </p:spTree>
    <p:extLst>
      <p:ext uri="{BB962C8B-B14F-4D97-AF65-F5344CB8AC3E}">
        <p14:creationId xmlns:p14="http://schemas.microsoft.com/office/powerpoint/2010/main" val="4286913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082099"/>
            <a:ext cx="10414806" cy="4511810"/>
          </a:xfrm>
        </p:spPr>
        <p:txBody>
          <a:bodyPr/>
          <a:lstStyle/>
          <a:p>
            <a:r>
              <a:rPr lang="en-US" sz="2800" dirty="0">
                <a:latin typeface="Gill Sans MT" charset="0"/>
                <a:ea typeface="ＭＳ Ｐゴシック" charset="0"/>
                <a:cs typeface="ＭＳ Ｐゴシック" charset="0"/>
              </a:rPr>
              <a:t>Python supports reading arbitrary URLs from the Web</a:t>
            </a:r>
          </a:p>
          <a:p>
            <a:r>
              <a:rPr lang="en-US" sz="2800" dirty="0">
                <a:latin typeface="Gill Sans MT" charset="0"/>
                <a:ea typeface="ＭＳ Ｐゴシック" charset="0"/>
                <a:cs typeface="ＭＳ Ｐゴシック" charset="0"/>
              </a:rPr>
              <a:t>Approach is analogous to reading from files</a:t>
            </a:r>
          </a:p>
          <a:p>
            <a:pPr>
              <a:spcAft>
                <a:spcPts val="0"/>
              </a:spcAft>
            </a:pPr>
            <a:r>
              <a:rPr lang="en-US" sz="2000" dirty="0">
                <a:latin typeface="Courier New"/>
                <a:ea typeface="ＭＳ Ｐゴシック" charset="0"/>
                <a:cs typeface="Courier New"/>
              </a:rPr>
              <a:t>    </a:t>
            </a: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from the Web</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44</a:t>
            </a:fld>
            <a:endParaRPr lang="en-US" dirty="0"/>
          </a:p>
        </p:txBody>
      </p:sp>
      <p:pic>
        <p:nvPicPr>
          <p:cNvPr id="5" name="Picture 4">
            <a:extLst>
              <a:ext uri="{FF2B5EF4-FFF2-40B4-BE49-F238E27FC236}">
                <a16:creationId xmlns:a16="http://schemas.microsoft.com/office/drawing/2014/main" id="{84CF9F27-3F75-BB42-BC52-D5F554424586}"/>
              </a:ext>
            </a:extLst>
          </p:cNvPr>
          <p:cNvPicPr>
            <a:picLocks noChangeAspect="1"/>
          </p:cNvPicPr>
          <p:nvPr/>
        </p:nvPicPr>
        <p:blipFill>
          <a:blip r:embed="rId3"/>
          <a:stretch>
            <a:fillRect/>
          </a:stretch>
        </p:blipFill>
        <p:spPr>
          <a:xfrm>
            <a:off x="0" y="1637495"/>
            <a:ext cx="9144000" cy="3583009"/>
          </a:xfrm>
          <a:prstGeom prst="rect">
            <a:avLst/>
          </a:prstGeom>
        </p:spPr>
      </p:pic>
    </p:spTree>
    <p:extLst>
      <p:ext uri="{BB962C8B-B14F-4D97-AF65-F5344CB8AC3E}">
        <p14:creationId xmlns:p14="http://schemas.microsoft.com/office/powerpoint/2010/main" val="2395890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082099"/>
            <a:ext cx="8459962" cy="4511810"/>
          </a:xfrm>
        </p:spPr>
        <p:txBody>
          <a:bodyPr/>
          <a:lstStyle/>
          <a:p>
            <a:pPr>
              <a:spcAft>
                <a:spcPts val="0"/>
              </a:spcAft>
            </a:pPr>
            <a:r>
              <a:rPr lang="en-US" sz="2800" dirty="0">
                <a:latin typeface="Gill Sans MT" charset="0"/>
                <a:ea typeface="ＭＳ Ｐゴシック" charset="0"/>
                <a:cs typeface="ＭＳ Ｐゴシック" charset="0"/>
              </a:rPr>
              <a:t>Several good solutions for reading from the web</a:t>
            </a:r>
          </a:p>
          <a:p>
            <a:pPr lvl="1">
              <a:spcAft>
                <a:spcPts val="0"/>
              </a:spcAft>
            </a:pPr>
            <a:r>
              <a:rPr lang="en-US" sz="2400" dirty="0" err="1">
                <a:latin typeface="Gill Sans MT" charset="0"/>
                <a:ea typeface="ＭＳ Ｐゴシック" charset="0"/>
                <a:cs typeface="ＭＳ Ｐゴシック" charset="0"/>
              </a:rPr>
              <a:t>Urllib</a:t>
            </a:r>
            <a:r>
              <a:rPr lang="en-US" sz="2400" dirty="0">
                <a:latin typeface="Gill Sans MT" charset="0"/>
                <a:ea typeface="ＭＳ Ｐゴシック" charset="0"/>
                <a:cs typeface="ＭＳ Ｐゴシック" charset="0"/>
              </a:rPr>
              <a:t>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open arbitrary resources by URL</a:t>
            </a:r>
          </a:p>
          <a:p>
            <a:pPr lvl="1">
              <a:spcAft>
                <a:spcPts val="0"/>
              </a:spcAft>
            </a:pPr>
            <a:r>
              <a:rPr lang="en-US" sz="2400" dirty="0">
                <a:latin typeface="Gill Sans MT" charset="0"/>
                <a:ea typeface="ＭＳ Ｐゴシック" charset="0"/>
                <a:cs typeface="ＭＳ Ｐゴシック" charset="0"/>
              </a:rPr>
              <a:t>Requests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HTTP for Humans</a:t>
            </a:r>
          </a:p>
          <a:p>
            <a:pPr lvl="1">
              <a:spcAft>
                <a:spcPts val="0"/>
              </a:spcAft>
            </a:pPr>
            <a:r>
              <a:rPr lang="en-US" sz="2400" dirty="0">
                <a:latin typeface="Gill Sans MT" charset="0"/>
                <a:ea typeface="ＭＳ Ｐゴシック" charset="0"/>
                <a:cs typeface="ＭＳ Ｐゴシック" charset="0"/>
              </a:rPr>
              <a:t>BeautifulSoup4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parses data from HTML and XML files</a:t>
            </a:r>
          </a:p>
          <a:p>
            <a:pPr lvl="1"/>
            <a:r>
              <a:rPr lang="en-US" sz="2400" dirty="0" err="1">
                <a:latin typeface="Gill Sans MT" charset="0"/>
                <a:ea typeface="ＭＳ Ｐゴシック" charset="0"/>
                <a:cs typeface="ＭＳ Ｐゴシック" charset="0"/>
              </a:rPr>
              <a:t>Scrapy</a:t>
            </a:r>
            <a:r>
              <a:rPr lang="en-US" sz="2400" dirty="0">
                <a:latin typeface="Gill Sans MT" charset="0"/>
                <a:ea typeface="ＭＳ Ｐゴシック" charset="0"/>
                <a:cs typeface="ＭＳ Ｐゴシック" charset="0"/>
              </a:rPr>
              <a:t>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scraping and web crawling</a:t>
            </a:r>
          </a:p>
          <a:p>
            <a:r>
              <a:rPr lang="en-US" sz="2600" dirty="0">
                <a:solidFill>
                  <a:srgbClr val="000000"/>
                </a:solidFill>
                <a:latin typeface="Gill Sans MT" charset="0"/>
                <a:ea typeface="ＭＳ Ｐゴシック" charset="0"/>
                <a:cs typeface="ＭＳ Ｐゴシック" charset="0"/>
              </a:rPr>
              <a:t>Good solutions for parsing HTML, JSON, XML, etc.</a:t>
            </a:r>
          </a:p>
          <a:p>
            <a:r>
              <a:rPr lang="en-US" sz="2600" dirty="0" err="1">
                <a:solidFill>
                  <a:srgbClr val="000000"/>
                </a:solidFill>
                <a:latin typeface="Gill Sans MT" charset="0"/>
                <a:ea typeface="ＭＳ Ｐゴシック" charset="0"/>
                <a:cs typeface="ＭＳ Ｐゴシック" charset="0"/>
              </a:rPr>
              <a:t>Tweepy</a:t>
            </a:r>
            <a:r>
              <a:rPr lang="en-US" sz="2600" dirty="0">
                <a:solidFill>
                  <a:srgbClr val="000000"/>
                </a:solidFill>
                <a:latin typeface="Gill Sans MT" charset="0"/>
                <a:ea typeface="ＭＳ Ｐゴシック" charset="0"/>
                <a:cs typeface="ＭＳ Ｐゴシック" charset="0"/>
              </a:rPr>
              <a:t> - reads from the Twitter feed</a:t>
            </a:r>
          </a:p>
          <a:p>
            <a:pPr lvl="1"/>
            <a:endParaRPr lang="en-US" sz="2400" dirty="0">
              <a:solidFill>
                <a:srgbClr val="0000FF"/>
              </a:solidFill>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from the Web</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45</a:t>
            </a:fld>
            <a:endParaRPr lang="en-US" dirty="0"/>
          </a:p>
        </p:txBody>
      </p:sp>
      <p:pic>
        <p:nvPicPr>
          <p:cNvPr id="5" name="Picture 4">
            <a:extLst>
              <a:ext uri="{FF2B5EF4-FFF2-40B4-BE49-F238E27FC236}">
                <a16:creationId xmlns:a16="http://schemas.microsoft.com/office/drawing/2014/main" id="{FCA98A99-938C-BC47-8CBE-2ADA4D29C300}"/>
              </a:ext>
            </a:extLst>
          </p:cNvPr>
          <p:cNvPicPr>
            <a:picLocks noChangeAspect="1"/>
          </p:cNvPicPr>
          <p:nvPr/>
        </p:nvPicPr>
        <p:blipFill>
          <a:blip r:embed="rId3"/>
          <a:stretch>
            <a:fillRect/>
          </a:stretch>
        </p:blipFill>
        <p:spPr>
          <a:xfrm>
            <a:off x="5920006" y="3747911"/>
            <a:ext cx="2569237" cy="2349500"/>
          </a:xfrm>
          <a:prstGeom prst="rect">
            <a:avLst/>
          </a:prstGeom>
        </p:spPr>
      </p:pic>
    </p:spTree>
    <p:extLst>
      <p:ext uri="{BB962C8B-B14F-4D97-AF65-F5344CB8AC3E}">
        <p14:creationId xmlns:p14="http://schemas.microsoft.com/office/powerpoint/2010/main" val="2094935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46</a:t>
            </a:fld>
            <a:endParaRPr lang="en-US" dirty="0"/>
          </a:p>
        </p:txBody>
      </p:sp>
      <p:pic>
        <p:nvPicPr>
          <p:cNvPr id="5" name="Picture 4"/>
          <p:cNvPicPr>
            <a:picLocks noChangeAspect="1"/>
          </p:cNvPicPr>
          <p:nvPr/>
        </p:nvPicPr>
        <p:blipFill>
          <a:blip r:embed="rId3"/>
          <a:stretch>
            <a:fillRect/>
          </a:stretch>
        </p:blipFill>
        <p:spPr>
          <a:xfrm>
            <a:off x="2667000" y="723900"/>
            <a:ext cx="3810000" cy="5397500"/>
          </a:xfrm>
          <a:prstGeom prst="rect">
            <a:avLst/>
          </a:prstGeom>
        </p:spPr>
      </p:pic>
    </p:spTree>
    <p:extLst>
      <p:ext uri="{BB962C8B-B14F-4D97-AF65-F5344CB8AC3E}">
        <p14:creationId xmlns:p14="http://schemas.microsoft.com/office/powerpoint/2010/main" val="3612131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76993" y="965259"/>
            <a:ext cx="8756793" cy="4511810"/>
          </a:xfrm>
        </p:spPr>
        <p:txBody>
          <a:bodyPr/>
          <a:lstStyle/>
          <a:p>
            <a:r>
              <a:rPr lang="en-US" sz="2400" dirty="0">
                <a:latin typeface="Gill Sans MT" charset="0"/>
                <a:ea typeface="ＭＳ Ｐゴシック" charset="0"/>
                <a:cs typeface="ＭＳ Ｐゴシック" charset="0"/>
              </a:rPr>
              <a:t>We spend far more time reading than writing code</a:t>
            </a:r>
          </a:p>
          <a:p>
            <a:r>
              <a:rPr lang="en-US" sz="2400" dirty="0">
                <a:latin typeface="Gill Sans MT" charset="0"/>
                <a:ea typeface="ＭＳ Ｐゴシック" charset="0"/>
                <a:cs typeface="ＭＳ Ｐゴシック" charset="0"/>
              </a:rPr>
              <a:t>Following coding style guidelines/standards make code easier to read and understand</a:t>
            </a:r>
          </a:p>
          <a:p>
            <a:pPr>
              <a:spcAft>
                <a:spcPts val="0"/>
              </a:spcAft>
            </a:pPr>
            <a:endParaRPr lang="en-US" sz="2000" dirty="0">
              <a:solidFill>
                <a:srgbClr val="0000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Coding style guidelines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47</a:t>
            </a:fld>
            <a:endParaRPr lang="en-US" dirty="0"/>
          </a:p>
        </p:txBody>
      </p:sp>
      <p:sp>
        <p:nvSpPr>
          <p:cNvPr id="5" name="TextBox 4"/>
          <p:cNvSpPr txBox="1"/>
          <p:nvPr/>
        </p:nvSpPr>
        <p:spPr>
          <a:xfrm>
            <a:off x="654797" y="2760069"/>
            <a:ext cx="3298312" cy="3385542"/>
          </a:xfrm>
          <a:prstGeom prst="rect">
            <a:avLst/>
          </a:prstGeom>
          <a:noFill/>
          <a:ln>
            <a:solidFill>
              <a:schemeClr val="tx1"/>
            </a:solidFill>
          </a:ln>
        </p:spPr>
        <p:txBody>
          <a:bodyPr wrap="square" rtlCol="0">
            <a:spAutoFit/>
          </a:bodyPr>
          <a:lstStyle/>
          <a:p>
            <a:r>
              <a:rPr lang="en-US" sz="1400" dirty="0" err="1"/>
              <a:t>def</a:t>
            </a:r>
            <a:r>
              <a:rPr lang="en-US" sz="1400" dirty="0"/>
              <a:t> fib(n):</a:t>
            </a:r>
          </a:p>
          <a:p>
            <a:r>
              <a:rPr lang="en-US" sz="1400" dirty="0"/>
              <a:t>    “””</a:t>
            </a:r>
          </a:p>
          <a:p>
            <a:r>
              <a:rPr lang="en-US" sz="1400" dirty="0"/>
              <a:t>       Return the nth element of the </a:t>
            </a:r>
          </a:p>
          <a:p>
            <a:r>
              <a:rPr lang="en-US" sz="1400" dirty="0"/>
              <a:t>       Fibonacci sequence</a:t>
            </a:r>
          </a:p>
          <a:p>
            <a:r>
              <a:rPr lang="en-US" sz="1400" dirty="0"/>
              <a:t>    “””</a:t>
            </a:r>
          </a:p>
          <a:p>
            <a:r>
              <a:rPr lang="en-US" sz="1400" dirty="0"/>
              <a:t>    if n == 1 or n == 2: </a:t>
            </a:r>
          </a:p>
          <a:p>
            <a:r>
              <a:rPr lang="en-US" sz="1400" dirty="0"/>
              <a:t>        return 1</a:t>
            </a:r>
          </a:p>
          <a:p>
            <a:r>
              <a:rPr lang="en-US" sz="1400" dirty="0"/>
              <a:t>    else:</a:t>
            </a:r>
          </a:p>
          <a:p>
            <a:r>
              <a:rPr lang="en-US" sz="1400" dirty="0"/>
              <a:t>        </a:t>
            </a:r>
            <a:r>
              <a:rPr lang="cs-CZ" sz="1400" dirty="0"/>
              <a:t>prev2, prev1 = 1, 1</a:t>
            </a:r>
          </a:p>
          <a:p>
            <a:endParaRPr lang="cs-CZ" sz="1400" dirty="0"/>
          </a:p>
          <a:p>
            <a:r>
              <a:rPr lang="en-US" sz="1400" dirty="0"/>
              <a:t>        while n &gt; 2:</a:t>
            </a:r>
          </a:p>
          <a:p>
            <a:r>
              <a:rPr lang="en-US" sz="1400" dirty="0"/>
              <a:t>            prev2, prev1 = prev1, prev1 + prev2</a:t>
            </a:r>
          </a:p>
          <a:p>
            <a:r>
              <a:rPr lang="en-US" sz="1400" dirty="0"/>
              <a:t>            n -= 1</a:t>
            </a:r>
          </a:p>
          <a:p>
            <a:r>
              <a:rPr lang="en-US" sz="1400" dirty="0"/>
              <a:t>         return prev1</a:t>
            </a:r>
          </a:p>
          <a:p>
            <a:endParaRPr lang="en-US" dirty="0">
              <a:latin typeface="Courier"/>
              <a:cs typeface="Courier"/>
            </a:endParaRPr>
          </a:p>
        </p:txBody>
      </p:sp>
      <p:sp>
        <p:nvSpPr>
          <p:cNvPr id="6" name="TextBox 5"/>
          <p:cNvSpPr txBox="1"/>
          <p:nvPr/>
        </p:nvSpPr>
        <p:spPr>
          <a:xfrm>
            <a:off x="4204140" y="2758158"/>
            <a:ext cx="3520680" cy="2092881"/>
          </a:xfrm>
          <a:prstGeom prst="rect">
            <a:avLst/>
          </a:prstGeom>
          <a:noFill/>
          <a:ln>
            <a:solidFill>
              <a:schemeClr val="tx1"/>
            </a:solidFill>
          </a:ln>
        </p:spPr>
        <p:txBody>
          <a:bodyPr wrap="square" rtlCol="0">
            <a:spAutoFit/>
          </a:bodyPr>
          <a:lstStyle/>
          <a:p>
            <a:r>
              <a:rPr lang="en-US" sz="1400" dirty="0" err="1"/>
              <a:t>def</a:t>
            </a:r>
            <a:r>
              <a:rPr lang="en-US" sz="1400" dirty="0"/>
              <a:t> fib(n)              :</a:t>
            </a:r>
          </a:p>
          <a:p>
            <a:r>
              <a:rPr lang="en-US" sz="1400" dirty="0"/>
              <a:t> if ((n==1 ) </a:t>
            </a:r>
          </a:p>
          <a:p>
            <a:r>
              <a:rPr lang="en-US" sz="1400" dirty="0"/>
              <a:t> or (n ==  2)): return 1</a:t>
            </a:r>
          </a:p>
          <a:p>
            <a:r>
              <a:rPr lang="en-US" sz="1400" dirty="0"/>
              <a:t>else:</a:t>
            </a:r>
          </a:p>
          <a:p>
            <a:r>
              <a:rPr lang="en-US" sz="1400" dirty="0"/>
              <a:t> prev2,prev1=1,1</a:t>
            </a:r>
          </a:p>
          <a:p>
            <a:r>
              <a:rPr lang="en-US" sz="1400" dirty="0"/>
              <a:t> while n&gt; 2 :</a:t>
            </a:r>
          </a:p>
          <a:p>
            <a:r>
              <a:rPr lang="en-US" sz="1400" dirty="0"/>
              <a:t>  prev2,prev1=prev1,prev1+prev2;n-=1</a:t>
            </a:r>
          </a:p>
          <a:p>
            <a:r>
              <a:rPr lang="en-US" sz="1400" dirty="0"/>
              <a:t>return prev1</a:t>
            </a:r>
          </a:p>
          <a:p>
            <a:endParaRPr lang="en-US" dirty="0">
              <a:latin typeface="Courier"/>
              <a:cs typeface="Courier"/>
            </a:endParaRPr>
          </a:p>
        </p:txBody>
      </p:sp>
      <p:sp>
        <p:nvSpPr>
          <p:cNvPr id="7" name="TextBox 6"/>
          <p:cNvSpPr txBox="1"/>
          <p:nvPr/>
        </p:nvSpPr>
        <p:spPr>
          <a:xfrm>
            <a:off x="1068260" y="2290426"/>
            <a:ext cx="4783426" cy="400110"/>
          </a:xfrm>
          <a:prstGeom prst="rect">
            <a:avLst/>
          </a:prstGeom>
          <a:noFill/>
        </p:spPr>
        <p:txBody>
          <a:bodyPr wrap="square" rtlCol="0">
            <a:spAutoFit/>
          </a:bodyPr>
          <a:lstStyle/>
          <a:p>
            <a:r>
              <a:rPr lang="en-US" sz="2000" dirty="0"/>
              <a:t>Same Code: Which would you rather read?</a:t>
            </a:r>
          </a:p>
        </p:txBody>
      </p:sp>
    </p:spTree>
    <p:extLst>
      <p:ext uri="{BB962C8B-B14F-4D97-AF65-F5344CB8AC3E}">
        <p14:creationId xmlns:p14="http://schemas.microsoft.com/office/powerpoint/2010/main" val="2200668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911412"/>
            <a:ext cx="8756793" cy="4511810"/>
          </a:xfrm>
        </p:spPr>
        <p:txBody>
          <a:bodyPr/>
          <a:lstStyle/>
          <a:p>
            <a:r>
              <a:rPr lang="en-US" sz="2400" dirty="0">
                <a:latin typeface="Gill Sans MT" charset="0"/>
                <a:ea typeface="Gill Sans MT" charset="0"/>
                <a:cs typeface="Gill Sans MT" charset="0"/>
              </a:rPr>
              <a:t>Coding style guidelines provide consistency</a:t>
            </a:r>
          </a:p>
          <a:p>
            <a:pPr>
              <a:spcAft>
                <a:spcPts val="600"/>
              </a:spcAft>
            </a:pPr>
            <a:r>
              <a:rPr lang="en-US" sz="2400" dirty="0">
                <a:latin typeface="Gill Sans MT" charset="0"/>
                <a:ea typeface="Gill Sans MT" charset="0"/>
                <a:cs typeface="Gill Sans MT" charset="0"/>
              </a:rPr>
              <a:t>Coding style guidelines make code easier to read and understand:</a:t>
            </a:r>
          </a:p>
          <a:p>
            <a:pPr lvl="1">
              <a:spcAft>
                <a:spcPts val="600"/>
              </a:spcAft>
            </a:pPr>
            <a:r>
              <a:rPr lang="en-US" sz="2000" dirty="0">
                <a:latin typeface="Gill Sans MT" charset="0"/>
                <a:ea typeface="Gill Sans MT" charset="0"/>
                <a:cs typeface="Gill Sans MT" charset="0"/>
              </a:rPr>
              <a:t>Encourage consistency across a project or organization</a:t>
            </a:r>
          </a:p>
          <a:p>
            <a:pPr lvl="1">
              <a:spcAft>
                <a:spcPts val="600"/>
              </a:spcAft>
            </a:pPr>
            <a:r>
              <a:rPr lang="en-US" sz="2000" dirty="0">
                <a:latin typeface="Gill Sans MT" charset="0"/>
                <a:ea typeface="Gill Sans MT" charset="0"/>
                <a:cs typeface="Gill Sans MT" charset="0"/>
              </a:rPr>
              <a:t>Help the reader to recognize relevant chunks of code </a:t>
            </a:r>
          </a:p>
          <a:p>
            <a:pPr lvl="2">
              <a:spcAft>
                <a:spcPts val="600"/>
              </a:spcAft>
            </a:pPr>
            <a:r>
              <a:rPr lang="en-US" sz="1800" dirty="0">
                <a:latin typeface="Gill Sans MT" charset="0"/>
                <a:ea typeface="Gill Sans MT" charset="0"/>
                <a:cs typeface="Gill Sans MT" charset="0"/>
              </a:rPr>
              <a:t>Consistent use of white space</a:t>
            </a:r>
          </a:p>
          <a:p>
            <a:pPr lvl="2"/>
            <a:r>
              <a:rPr lang="en-US" sz="1800" dirty="0">
                <a:latin typeface="Gill Sans MT" charset="0"/>
                <a:ea typeface="Gill Sans MT" charset="0"/>
                <a:cs typeface="Gill Sans MT" charset="0"/>
              </a:rPr>
              <a:t>Consistent formatting of program elements</a:t>
            </a:r>
          </a:p>
          <a:p>
            <a:pPr lvl="1"/>
            <a:r>
              <a:rPr lang="en-US" sz="2000" dirty="0">
                <a:latin typeface="Gill Sans MT" charset="0"/>
                <a:ea typeface="Gill Sans MT" charset="0"/>
                <a:cs typeface="Gill Sans MT" charset="0"/>
              </a:rPr>
              <a:t>Avoid developing and using bad habits</a:t>
            </a:r>
          </a:p>
          <a:p>
            <a:r>
              <a:rPr lang="en-US" sz="2400" dirty="0">
                <a:latin typeface="Gill Sans MT" charset="0"/>
                <a:ea typeface="Gill Sans MT" charset="0"/>
                <a:cs typeface="Gill Sans MT" charset="0"/>
              </a:rPr>
              <a:t>If  your project has a coding style then follow it</a:t>
            </a:r>
          </a:p>
          <a:p>
            <a:r>
              <a:rPr lang="en-US" sz="2400" dirty="0">
                <a:latin typeface="Gill Sans MT" charset="0"/>
                <a:ea typeface="Gill Sans MT" charset="0"/>
                <a:cs typeface="Gill Sans MT" charset="0"/>
              </a:rPr>
              <a:t>Otherwise adopt an existing coding style</a:t>
            </a:r>
          </a:p>
          <a:p>
            <a:pPr lvl="1"/>
            <a:r>
              <a:rPr lang="en-US" sz="2000" dirty="0">
                <a:latin typeface="Gill Sans MT" charset="0"/>
                <a:ea typeface="Gill Sans MT" charset="0"/>
                <a:cs typeface="Gill Sans MT" charset="0"/>
              </a:rPr>
              <a:t>Google: </a:t>
            </a:r>
            <a:r>
              <a:rPr lang="en-US" sz="2000" dirty="0">
                <a:latin typeface="Gill Sans MT" charset="0"/>
                <a:ea typeface="Gill Sans MT" charset="0"/>
                <a:cs typeface="Gill Sans MT" charset="0"/>
                <a:hlinkClick r:id="rId3"/>
              </a:rPr>
              <a:t>http://google.github.io/styleguide/pyguide.html</a:t>
            </a:r>
            <a:endParaRPr lang="en-US" sz="2000" dirty="0">
              <a:latin typeface="Gill Sans MT" charset="0"/>
              <a:ea typeface="Gill Sans MT" charset="0"/>
              <a:cs typeface="Gill Sans MT" charset="0"/>
            </a:endParaRPr>
          </a:p>
          <a:p>
            <a:pPr lvl="1"/>
            <a:r>
              <a:rPr lang="en-US" sz="2000" dirty="0">
                <a:latin typeface="Gill Sans MT" charset="0"/>
                <a:ea typeface="Gill Sans MT" charset="0"/>
                <a:cs typeface="Gill Sans MT" charset="0"/>
              </a:rPr>
              <a:t>Python: </a:t>
            </a:r>
            <a:r>
              <a:rPr lang="en-US" sz="2000" dirty="0">
                <a:latin typeface="Gill Sans MT" charset="0"/>
                <a:ea typeface="Gill Sans MT" charset="0"/>
                <a:cs typeface="Gill Sans MT" charset="0"/>
                <a:hlinkClick r:id="rId4"/>
              </a:rPr>
              <a:t>https://www.python.org/dev/peps/pep-0008/</a:t>
            </a:r>
            <a:endParaRPr lang="en-US" sz="2000" dirty="0">
              <a:latin typeface="Gill Sans MT" charset="0"/>
              <a:ea typeface="Gill Sans MT" charset="0"/>
              <a:cs typeface="Gill Sans MT"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Python Coding Style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48</a:t>
            </a:fld>
            <a:endParaRPr lang="en-US" dirty="0"/>
          </a:p>
        </p:txBody>
      </p:sp>
    </p:spTree>
    <p:extLst>
      <p:ext uri="{BB962C8B-B14F-4D97-AF65-F5344CB8AC3E}">
        <p14:creationId xmlns:p14="http://schemas.microsoft.com/office/powerpoint/2010/main" val="1928855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2700" y="1295400"/>
            <a:ext cx="4621123" cy="2578100"/>
          </a:xfrm>
          <a:prstGeom prst="rect">
            <a:avLst/>
          </a:prstGeom>
        </p:spPr>
      </p:pic>
      <p:pic>
        <p:nvPicPr>
          <p:cNvPr id="8" name="Picture 7"/>
          <p:cNvPicPr>
            <a:picLocks noChangeAspect="1"/>
          </p:cNvPicPr>
          <p:nvPr/>
        </p:nvPicPr>
        <p:blipFill>
          <a:blip r:embed="rId4"/>
          <a:stretch>
            <a:fillRect/>
          </a:stretch>
        </p:blipFill>
        <p:spPr>
          <a:xfrm>
            <a:off x="4160989" y="1295400"/>
            <a:ext cx="5008411" cy="3873500"/>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t>Python Style:  Bad </a:t>
            </a:r>
            <a:r>
              <a:rPr lang="en-US" dirty="0" err="1"/>
              <a:t>vs</a:t>
            </a:r>
            <a:r>
              <a:rPr lang="en-US" dirty="0"/>
              <a:t> Good</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49</a:t>
            </a:fld>
            <a:endParaRPr lang="en-US" dirty="0"/>
          </a:p>
        </p:txBody>
      </p:sp>
      <p:sp>
        <p:nvSpPr>
          <p:cNvPr id="5" name="Text Placeholder 4"/>
          <p:cNvSpPr>
            <a:spLocks noGrp="1"/>
          </p:cNvSpPr>
          <p:nvPr>
            <p:ph type="body" sz="quarter" idx="12"/>
          </p:nvPr>
        </p:nvSpPr>
        <p:spPr>
          <a:xfrm>
            <a:off x="227013" y="3911615"/>
            <a:ext cx="4332287" cy="2032000"/>
          </a:xfrm>
        </p:spPr>
        <p:txBody>
          <a:bodyPr/>
          <a:lstStyle/>
          <a:p>
            <a:pPr marL="342900" indent="-342900">
              <a:spcAft>
                <a:spcPts val="600"/>
              </a:spcAft>
              <a:buFont typeface="+mj-lt"/>
              <a:buAutoNum type="arabicPeriod"/>
            </a:pPr>
            <a:r>
              <a:rPr lang="en-US" sz="2000" dirty="0">
                <a:latin typeface="Gill Sans MT" charset="0"/>
                <a:ea typeface="Gill Sans MT" charset="0"/>
                <a:cs typeface="Gill Sans MT" charset="0"/>
              </a:rPr>
              <a:t>Indentation issues</a:t>
            </a:r>
          </a:p>
          <a:p>
            <a:pPr marL="342900" indent="-342900">
              <a:spcAft>
                <a:spcPts val="600"/>
              </a:spcAft>
              <a:buFont typeface="+mj-lt"/>
              <a:buAutoNum type="arabicPeriod"/>
            </a:pPr>
            <a:r>
              <a:rPr lang="en-US" sz="2000" dirty="0">
                <a:latin typeface="Gill Sans MT" charset="0"/>
                <a:ea typeface="Gill Sans MT" charset="0"/>
                <a:cs typeface="Gill Sans MT" charset="0"/>
              </a:rPr>
              <a:t>White space issues</a:t>
            </a:r>
          </a:p>
          <a:p>
            <a:pPr marL="342900" indent="-342900">
              <a:spcAft>
                <a:spcPts val="600"/>
              </a:spcAft>
              <a:buFont typeface="+mj-lt"/>
              <a:buAutoNum type="arabicPeriod"/>
            </a:pPr>
            <a:r>
              <a:rPr lang="en-US" sz="2000" dirty="0">
                <a:latin typeface="Gill Sans MT" charset="0"/>
                <a:ea typeface="Gill Sans MT" charset="0"/>
                <a:cs typeface="Gill Sans MT" charset="0"/>
              </a:rPr>
              <a:t>Inconsistent case</a:t>
            </a:r>
          </a:p>
          <a:p>
            <a:pPr marL="342900" indent="-342900">
              <a:spcAft>
                <a:spcPts val="600"/>
              </a:spcAft>
              <a:buFont typeface="+mj-lt"/>
              <a:buAutoNum type="arabicPeriod"/>
            </a:pPr>
            <a:r>
              <a:rPr lang="en-US" sz="2000" dirty="0">
                <a:latin typeface="Gill Sans MT" charset="0"/>
                <a:ea typeface="Gill Sans MT" charset="0"/>
                <a:cs typeface="Gill Sans MT" charset="0"/>
              </a:rPr>
              <a:t>Hungarian Notation</a:t>
            </a:r>
          </a:p>
          <a:p>
            <a:pPr marL="342900" indent="-342900">
              <a:spcAft>
                <a:spcPts val="600"/>
              </a:spcAft>
              <a:buFont typeface="+mj-lt"/>
              <a:buAutoNum type="arabicPeriod"/>
            </a:pPr>
            <a:r>
              <a:rPr lang="en-US" sz="2000" dirty="0">
                <a:latin typeface="Gill Sans MT" charset="0"/>
                <a:ea typeface="Gill Sans MT" charset="0"/>
                <a:cs typeface="Gill Sans MT" charset="0"/>
              </a:rPr>
              <a:t>Extraneous </a:t>
            </a:r>
            <a:r>
              <a:rPr lang="en-US" sz="2000" dirty="0" err="1">
                <a:latin typeface="Gill Sans MT" charset="0"/>
                <a:ea typeface="Gill Sans MT" charset="0"/>
                <a:cs typeface="Gill Sans MT" charset="0"/>
              </a:rPr>
              <a:t>parens</a:t>
            </a:r>
            <a:endParaRPr lang="en-US" sz="2000" dirty="0">
              <a:latin typeface="Gill Sans MT" charset="0"/>
              <a:ea typeface="Gill Sans MT" charset="0"/>
              <a:cs typeface="Gill Sans MT" charset="0"/>
            </a:endParaRPr>
          </a:p>
          <a:p>
            <a:pPr marL="342900" indent="-342900">
              <a:spcAft>
                <a:spcPts val="600"/>
              </a:spcAft>
              <a:buFont typeface="+mj-lt"/>
              <a:buAutoNum type="arabicPeriod"/>
            </a:pPr>
            <a:r>
              <a:rPr lang="en-US" sz="2000" dirty="0">
                <a:latin typeface="Gill Sans MT" charset="0"/>
                <a:ea typeface="Gill Sans MT" charset="0"/>
                <a:cs typeface="Gill Sans MT" charset="0"/>
              </a:rPr>
              <a:t>Extraneous line continuations</a:t>
            </a:r>
          </a:p>
        </p:txBody>
      </p:sp>
      <p:sp>
        <p:nvSpPr>
          <p:cNvPr id="10" name="Rectangle 9"/>
          <p:cNvSpPr/>
          <p:nvPr/>
        </p:nvSpPr>
        <p:spPr>
          <a:xfrm>
            <a:off x="4521200" y="5359400"/>
            <a:ext cx="4622800" cy="738664"/>
          </a:xfrm>
          <a:prstGeom prst="rect">
            <a:avLst/>
          </a:prstGeom>
        </p:spPr>
        <p:txBody>
          <a:bodyPr wrap="square">
            <a:spAutoFit/>
          </a:bodyPr>
          <a:lstStyle/>
          <a:p>
            <a:r>
              <a:rPr lang="en-US" sz="1400" dirty="0"/>
              <a:t>Source: How to Make Mistakes in Python</a:t>
            </a:r>
          </a:p>
          <a:p>
            <a:r>
              <a:rPr lang="en-US" sz="1400" dirty="0"/>
              <a:t>by Mike </a:t>
            </a:r>
            <a:r>
              <a:rPr lang="en-US" sz="1400" dirty="0" err="1"/>
              <a:t>Pirnat</a:t>
            </a:r>
            <a:endParaRPr lang="en-US" sz="1400" dirty="0"/>
          </a:p>
          <a:p>
            <a:r>
              <a:rPr lang="en-US" sz="1400" dirty="0"/>
              <a:t>Copyright © 2015 O’Reilly Media, Inc. All rights reserved.</a:t>
            </a:r>
          </a:p>
        </p:txBody>
      </p:sp>
    </p:spTree>
    <p:extLst>
      <p:ext uri="{BB962C8B-B14F-4D97-AF65-F5344CB8AC3E}">
        <p14:creationId xmlns:p14="http://schemas.microsoft.com/office/powerpoint/2010/main" val="2529860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57710"/>
            <a:ext cx="8654586" cy="4511810"/>
          </a:xfrm>
        </p:spPr>
        <p:txBody>
          <a:bodyPr/>
          <a:lstStyle/>
          <a:p>
            <a:pPr>
              <a:spcAft>
                <a:spcPts val="0"/>
              </a:spcAft>
            </a:pPr>
            <a:r>
              <a:rPr lang="en-US" sz="2800" dirty="0">
                <a:latin typeface="Gill Sans MT" charset="0"/>
                <a:ea typeface="ＭＳ Ｐゴシック" charset="0"/>
                <a:cs typeface="ＭＳ Ｐゴシック" charset="0"/>
              </a:rPr>
              <a:t>Strings are compound data types</a:t>
            </a:r>
          </a:p>
          <a:p>
            <a:pPr lvl="1">
              <a:spcAft>
                <a:spcPts val="0"/>
              </a:spcAft>
            </a:pPr>
            <a:r>
              <a:rPr lang="en-US" sz="2600" dirty="0">
                <a:latin typeface="Gill Sans MT" charset="0"/>
                <a:ea typeface="ＭＳ Ｐゴシック" charset="0"/>
                <a:cs typeface="ＭＳ Ｐゴシック" charset="0"/>
              </a:rPr>
              <a:t>A </a:t>
            </a:r>
            <a:r>
              <a:rPr lang="en-US" sz="2600" b="1" i="1" dirty="0">
                <a:latin typeface="Gill Sans MT" charset="0"/>
                <a:ea typeface="ＭＳ Ｐゴシック" charset="0"/>
                <a:cs typeface="ＭＳ Ｐゴシック" charset="0"/>
              </a:rPr>
              <a:t>string</a:t>
            </a:r>
            <a:r>
              <a:rPr lang="en-US" sz="2600" dirty="0">
                <a:latin typeface="Gill Sans MT" charset="0"/>
                <a:ea typeface="ＭＳ Ｐゴシック" charset="0"/>
                <a:cs typeface="ＭＳ Ｐゴシック" charset="0"/>
              </a:rPr>
              <a:t> data type is made up of </a:t>
            </a:r>
            <a:r>
              <a:rPr lang="en-US" sz="2600" b="1" i="1" dirty="0">
                <a:latin typeface="Gill Sans MT" charset="0"/>
                <a:ea typeface="ＭＳ Ｐゴシック" charset="0"/>
                <a:cs typeface="ＭＳ Ｐゴシック" charset="0"/>
              </a:rPr>
              <a:t>character</a:t>
            </a:r>
            <a:r>
              <a:rPr lang="en-US" sz="2600" dirty="0">
                <a:latin typeface="Gill Sans MT" charset="0"/>
                <a:ea typeface="ＭＳ Ｐゴシック" charset="0"/>
                <a:cs typeface="ＭＳ Ｐゴシック" charset="0"/>
              </a:rPr>
              <a:t> data types</a:t>
            </a:r>
          </a:p>
          <a:p>
            <a:pPr lvl="1"/>
            <a:r>
              <a:rPr lang="en-US" sz="2600" dirty="0">
                <a:latin typeface="Gill Sans MT" charset="0"/>
                <a:ea typeface="ＭＳ Ｐゴシック" charset="0"/>
                <a:cs typeface="ＭＳ Ｐゴシック" charset="0"/>
              </a:rPr>
              <a:t>Use the string as an object or use its parts (the characters)</a:t>
            </a:r>
          </a:p>
          <a:p>
            <a:r>
              <a:rPr lang="en-US" sz="2800" dirty="0">
                <a:latin typeface="Gill Sans MT" charset="0"/>
                <a:ea typeface="ＭＳ Ｐゴシック" charset="0"/>
                <a:cs typeface="ＭＳ Ｐゴシック" charset="0"/>
              </a:rPr>
              <a:t>Strings have many useful operations</a:t>
            </a:r>
          </a:p>
          <a:p>
            <a:endParaRPr lang="en-US" sz="24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a:t>
            </a:fld>
            <a:endParaRPr lang="en-US" dirty="0"/>
          </a:p>
        </p:txBody>
      </p:sp>
      <p:pic>
        <p:nvPicPr>
          <p:cNvPr id="6" name="Picture 5">
            <a:extLst>
              <a:ext uri="{FF2B5EF4-FFF2-40B4-BE49-F238E27FC236}">
                <a16:creationId xmlns:a16="http://schemas.microsoft.com/office/drawing/2014/main" id="{FC9466E8-7E2E-2D46-9DED-004A15290238}"/>
              </a:ext>
            </a:extLst>
          </p:cNvPr>
          <p:cNvPicPr>
            <a:picLocks noChangeAspect="1"/>
          </p:cNvPicPr>
          <p:nvPr/>
        </p:nvPicPr>
        <p:blipFill>
          <a:blip r:embed="rId3"/>
          <a:stretch>
            <a:fillRect/>
          </a:stretch>
        </p:blipFill>
        <p:spPr>
          <a:xfrm>
            <a:off x="1006828" y="2954595"/>
            <a:ext cx="5558550" cy="3231715"/>
          </a:xfrm>
          <a:prstGeom prst="rect">
            <a:avLst/>
          </a:prstGeom>
        </p:spPr>
      </p:pic>
    </p:spTree>
    <p:extLst>
      <p:ext uri="{BB962C8B-B14F-4D97-AF65-F5344CB8AC3E}">
        <p14:creationId xmlns:p14="http://schemas.microsoft.com/office/powerpoint/2010/main" val="4047448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079559"/>
            <a:ext cx="8756793" cy="4511810"/>
          </a:xfrm>
        </p:spPr>
        <p:txBody>
          <a:bodyPr/>
          <a:lstStyle/>
          <a:p>
            <a:r>
              <a:rPr lang="en-US" sz="2000" dirty="0">
                <a:latin typeface="Gill Sans MT" charset="0"/>
                <a:ea typeface="Gill Sans MT" charset="0"/>
                <a:cs typeface="Gill Sans MT" charset="0"/>
              </a:rPr>
              <a:t>Indentation: use 4 spaces per indentation level. </a:t>
            </a:r>
          </a:p>
          <a:p>
            <a:pPr>
              <a:spcAft>
                <a:spcPts val="600"/>
              </a:spcAft>
            </a:pPr>
            <a:r>
              <a:rPr lang="en-US" sz="2000" dirty="0">
                <a:latin typeface="Gill Sans MT" charset="0"/>
                <a:ea typeface="Gill Sans MT" charset="0"/>
                <a:cs typeface="Gill Sans MT" charset="0"/>
              </a:rPr>
              <a:t>Blank lines: </a:t>
            </a:r>
          </a:p>
          <a:p>
            <a:pPr lvl="1">
              <a:spcAft>
                <a:spcPts val="600"/>
              </a:spcAft>
            </a:pPr>
            <a:r>
              <a:rPr lang="en-US" sz="1800" dirty="0">
                <a:latin typeface="Gill Sans MT" charset="0"/>
                <a:ea typeface="Gill Sans MT" charset="0"/>
                <a:cs typeface="Gill Sans MT" charset="0"/>
              </a:rPr>
              <a:t>Use blank lines sparingly in functions to indicate logical sections</a:t>
            </a:r>
          </a:p>
          <a:p>
            <a:pPr lvl="1">
              <a:spcAft>
                <a:spcPts val="600"/>
              </a:spcAft>
            </a:pPr>
            <a:r>
              <a:rPr lang="en-US" sz="1800" dirty="0">
                <a:latin typeface="Gill Sans MT" charset="0"/>
                <a:ea typeface="Gill Sans MT" charset="0"/>
                <a:cs typeface="Gill Sans MT" charset="0"/>
              </a:rPr>
              <a:t>Use two blank lines  between top level function and class definitions</a:t>
            </a:r>
          </a:p>
          <a:p>
            <a:pPr lvl="1"/>
            <a:r>
              <a:rPr lang="en-US" sz="1800" dirty="0">
                <a:latin typeface="Gill Sans MT" charset="0"/>
                <a:ea typeface="Gill Sans MT" charset="0"/>
                <a:cs typeface="Gill Sans MT" charset="0"/>
              </a:rPr>
              <a:t>Use one blank line inside a class to separate method definitions</a:t>
            </a:r>
          </a:p>
          <a:p>
            <a:r>
              <a:rPr lang="en-US" sz="2000" dirty="0">
                <a:latin typeface="Gill Sans MT" charset="0"/>
                <a:ea typeface="Gill Sans MT" charset="0"/>
                <a:cs typeface="Gill Sans MT" charset="0"/>
              </a:rPr>
              <a:t>String quotes: use either single or double quotes consistently</a:t>
            </a:r>
          </a:p>
          <a:p>
            <a:r>
              <a:rPr lang="en-US" sz="2000" dirty="0">
                <a:latin typeface="Gill Sans MT" charset="0"/>
                <a:ea typeface="Gill Sans MT" charset="0"/>
                <a:cs typeface="Gill Sans MT" charset="0"/>
              </a:rPr>
              <a:t>Avoid multiple statements per line</a:t>
            </a:r>
          </a:p>
          <a:p>
            <a:r>
              <a:rPr lang="en-US" sz="2000" dirty="0" err="1">
                <a:latin typeface="Gill Sans MT" charset="0"/>
                <a:ea typeface="Gill Sans MT" charset="0"/>
                <a:cs typeface="Gill Sans MT" charset="0"/>
              </a:rPr>
              <a:t>Docstrings</a:t>
            </a:r>
            <a:r>
              <a:rPr lang="en-US" sz="2000" dirty="0">
                <a:latin typeface="Gill Sans MT" charset="0"/>
                <a:ea typeface="Gill Sans MT" charset="0"/>
                <a:cs typeface="Gill Sans MT" charset="0"/>
              </a:rPr>
              <a:t> should be used for all public modules, functions, classes, and methods</a:t>
            </a:r>
          </a:p>
          <a:p>
            <a:pPr>
              <a:spcAft>
                <a:spcPts val="600"/>
              </a:spcAft>
            </a:pPr>
            <a:r>
              <a:rPr lang="en-US" sz="2000" dirty="0">
                <a:latin typeface="Gill Sans MT" charset="0"/>
                <a:ea typeface="Gill Sans MT" charset="0"/>
                <a:cs typeface="Gill Sans MT" charset="0"/>
              </a:rPr>
              <a:t>Avoid global variables</a:t>
            </a:r>
          </a:p>
          <a:p>
            <a:pPr lvl="1"/>
            <a:r>
              <a:rPr lang="en-US" sz="1800" dirty="0">
                <a:latin typeface="Gill Sans MT" charset="0"/>
                <a:ea typeface="Gill Sans MT" charset="0"/>
                <a:cs typeface="Gill Sans MT" charset="0"/>
              </a:rPr>
              <a:t>Global constants are okay</a:t>
            </a:r>
          </a:p>
          <a:p>
            <a:r>
              <a:rPr lang="en-US" sz="2000" dirty="0">
                <a:latin typeface="Gill Sans MT" charset="0"/>
                <a:ea typeface="Gill Sans MT" charset="0"/>
                <a:cs typeface="Gill Sans MT" charset="0"/>
              </a:rPr>
              <a:t>Use </a:t>
            </a:r>
            <a:r>
              <a:rPr lang="en-US" sz="2000" dirty="0" err="1">
                <a:latin typeface="Gill Sans MT" charset="0"/>
                <a:ea typeface="Gill Sans MT" charset="0"/>
                <a:cs typeface="Gill Sans MT" charset="0"/>
              </a:rPr>
              <a:t>parens</a:t>
            </a:r>
            <a:r>
              <a:rPr lang="en-US" sz="2000" dirty="0">
                <a:latin typeface="Gill Sans MT" charset="0"/>
                <a:ea typeface="Gill Sans MT" charset="0"/>
                <a:cs typeface="Gill Sans MT" charset="0"/>
              </a:rPr>
              <a:t> sparingly</a:t>
            </a:r>
          </a:p>
          <a:p>
            <a:r>
              <a:rPr lang="en-US" sz="2000" dirty="0">
                <a:latin typeface="Gill Sans MT" charset="0"/>
                <a:ea typeface="Gill Sans MT" charset="0"/>
                <a:cs typeface="Gill Sans MT" charset="0"/>
              </a:rPr>
              <a:t>Explicitly close every file you open</a:t>
            </a:r>
            <a:endParaRPr lang="en-US" sz="3200" dirty="0">
              <a:latin typeface="Gill Sans MT" charset="0"/>
              <a:ea typeface="Gill Sans MT" charset="0"/>
              <a:cs typeface="Gill Sans MT"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Sample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50</a:t>
            </a:fld>
            <a:endParaRPr lang="en-US" dirty="0"/>
          </a:p>
        </p:txBody>
      </p:sp>
    </p:spTree>
    <p:extLst>
      <p:ext uri="{BB962C8B-B14F-4D97-AF65-F5344CB8AC3E}">
        <p14:creationId xmlns:p14="http://schemas.microsoft.com/office/powerpoint/2010/main" val="1419742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400" dirty="0">
                <a:latin typeface="Gill Sans MT" charset="0"/>
                <a:ea typeface="Gill Sans MT" charset="0"/>
                <a:cs typeface="Gill Sans MT" charset="0"/>
              </a:rPr>
              <a:t>Be consistent: if any return statement returns an expression, than all return statements should return an expression, including an explicit </a:t>
            </a:r>
            <a:r>
              <a:rPr lang="en-US" sz="2400" dirty="0">
                <a:latin typeface="Courier"/>
              </a:rPr>
              <a:t>return None</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Return Statement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51</a:t>
            </a:fld>
            <a:endParaRPr lang="en-US" dirty="0"/>
          </a:p>
        </p:txBody>
      </p:sp>
      <p:pic>
        <p:nvPicPr>
          <p:cNvPr id="5" name="Picture 4"/>
          <p:cNvPicPr>
            <a:picLocks noChangeAspect="1"/>
          </p:cNvPicPr>
          <p:nvPr/>
        </p:nvPicPr>
        <p:blipFill>
          <a:blip r:embed="rId3"/>
          <a:stretch>
            <a:fillRect/>
          </a:stretch>
        </p:blipFill>
        <p:spPr>
          <a:xfrm>
            <a:off x="445510" y="2433387"/>
            <a:ext cx="3036869" cy="3738490"/>
          </a:xfrm>
          <a:prstGeom prst="rect">
            <a:avLst/>
          </a:prstGeom>
        </p:spPr>
      </p:pic>
      <p:pic>
        <p:nvPicPr>
          <p:cNvPr id="6" name="Picture 5"/>
          <p:cNvPicPr>
            <a:picLocks noChangeAspect="1"/>
          </p:cNvPicPr>
          <p:nvPr/>
        </p:nvPicPr>
        <p:blipFill>
          <a:blip r:embed="rId4"/>
          <a:stretch>
            <a:fillRect/>
          </a:stretch>
        </p:blipFill>
        <p:spPr>
          <a:xfrm>
            <a:off x="3877185" y="2427185"/>
            <a:ext cx="4114800" cy="3784600"/>
          </a:xfrm>
          <a:prstGeom prst="rect">
            <a:avLst/>
          </a:prstGeom>
        </p:spPr>
      </p:pic>
      <p:sp>
        <p:nvSpPr>
          <p:cNvPr id="7" name="Rounded Rectangular Callout 6"/>
          <p:cNvSpPr/>
          <p:nvPr/>
        </p:nvSpPr>
        <p:spPr>
          <a:xfrm>
            <a:off x="5892078" y="4273295"/>
            <a:ext cx="2451822" cy="730505"/>
          </a:xfrm>
          <a:prstGeom prst="wedgeRoundRectCallout">
            <a:avLst>
              <a:gd name="adj1" fmla="val -61365"/>
              <a:gd name="adj2" fmla="val -2828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if x &lt;= 0?</a:t>
            </a:r>
          </a:p>
        </p:txBody>
      </p:sp>
    </p:spTree>
    <p:extLst>
      <p:ext uri="{BB962C8B-B14F-4D97-AF65-F5344CB8AC3E}">
        <p14:creationId xmlns:p14="http://schemas.microsoft.com/office/powerpoint/2010/main" val="1419742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t>Naming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5247939"/>
              </p:ext>
            </p:extLst>
          </p:nvPr>
        </p:nvGraphicFramePr>
        <p:xfrm>
          <a:off x="454553" y="1387452"/>
          <a:ext cx="7337121" cy="3561384"/>
        </p:xfrm>
        <a:graphic>
          <a:graphicData uri="http://schemas.openxmlformats.org/drawingml/2006/table">
            <a:tbl>
              <a:tblPr firstRow="1" bandRow="1">
                <a:tableStyleId>{21E4AEA4-8DFA-4A89-87EB-49C32662AFE0}</a:tableStyleId>
              </a:tblPr>
              <a:tblGrid>
                <a:gridCol w="1607950">
                  <a:extLst>
                    <a:ext uri="{9D8B030D-6E8A-4147-A177-3AD203B41FA5}">
                      <a16:colId xmlns:a16="http://schemas.microsoft.com/office/drawing/2014/main" val="20000"/>
                    </a:ext>
                  </a:extLst>
                </a:gridCol>
                <a:gridCol w="3283464">
                  <a:extLst>
                    <a:ext uri="{9D8B030D-6E8A-4147-A177-3AD203B41FA5}">
                      <a16:colId xmlns:a16="http://schemas.microsoft.com/office/drawing/2014/main" val="20001"/>
                    </a:ext>
                  </a:extLst>
                </a:gridCol>
                <a:gridCol w="2445707">
                  <a:extLst>
                    <a:ext uri="{9D8B030D-6E8A-4147-A177-3AD203B41FA5}">
                      <a16:colId xmlns:a16="http://schemas.microsoft.com/office/drawing/2014/main" val="20002"/>
                    </a:ext>
                  </a:extLst>
                </a:gridCol>
              </a:tblGrid>
              <a:tr h="409092">
                <a:tc>
                  <a:txBody>
                    <a:bodyPr/>
                    <a:lstStyle/>
                    <a:p>
                      <a:r>
                        <a:rPr lang="en-US" dirty="0"/>
                        <a:t>Object </a:t>
                      </a:r>
                    </a:p>
                  </a:txBody>
                  <a:tcPr/>
                </a:tc>
                <a:tc>
                  <a:txBody>
                    <a:bodyPr/>
                    <a:lstStyle/>
                    <a:p>
                      <a:r>
                        <a:rPr lang="en-US" dirty="0"/>
                        <a:t>Naming</a:t>
                      </a:r>
                      <a:r>
                        <a:rPr lang="en-US" baseline="0" dirty="0"/>
                        <a:t> Guideline</a:t>
                      </a:r>
                      <a:endParaRPr lang="en-US" dirty="0"/>
                    </a:p>
                  </a:txBody>
                  <a:tcPr/>
                </a:tc>
                <a:tc>
                  <a:txBody>
                    <a:bodyPr/>
                    <a:lstStyle/>
                    <a:p>
                      <a:r>
                        <a:rPr lang="en-US" dirty="0"/>
                        <a:t>Example</a:t>
                      </a:r>
                    </a:p>
                  </a:txBody>
                  <a:tcPr/>
                </a:tc>
                <a:extLst>
                  <a:ext uri="{0D108BD9-81ED-4DB2-BD59-A6C34878D82A}">
                    <a16:rowId xmlns:a16="http://schemas.microsoft.com/office/drawing/2014/main" val="10000"/>
                  </a:ext>
                </a:extLst>
              </a:tr>
              <a:tr h="409092">
                <a:tc>
                  <a:txBody>
                    <a:bodyPr/>
                    <a:lstStyle/>
                    <a:p>
                      <a:r>
                        <a:rPr lang="en-US" dirty="0"/>
                        <a:t>Packages, Modules,</a:t>
                      </a:r>
                    </a:p>
                    <a:p>
                      <a:r>
                        <a:rPr lang="en-US" dirty="0"/>
                        <a:t>Variables,</a:t>
                      </a:r>
                    </a:p>
                    <a:p>
                      <a:r>
                        <a:rPr lang="en-US" dirty="0"/>
                        <a:t>Parameters,</a:t>
                      </a:r>
                    </a:p>
                    <a:p>
                      <a:r>
                        <a:rPr lang="en-US" dirty="0"/>
                        <a:t>Local</a:t>
                      </a:r>
                      <a:r>
                        <a:rPr lang="en-US" baseline="0" dirty="0"/>
                        <a:t> </a:t>
                      </a:r>
                      <a:r>
                        <a:rPr lang="en-US" baseline="0" dirty="0" err="1"/>
                        <a:t>vars</a:t>
                      </a:r>
                      <a:endParaRPr lang="en-US" dirty="0"/>
                    </a:p>
                  </a:txBody>
                  <a:tcPr/>
                </a:tc>
                <a:tc>
                  <a:txBody>
                    <a:bodyPr/>
                    <a:lstStyle/>
                    <a:p>
                      <a:r>
                        <a:rPr lang="en-US" dirty="0" err="1"/>
                        <a:t>lower_case_with_underscore</a:t>
                      </a:r>
                      <a:endParaRPr lang="en-US" dirty="0"/>
                    </a:p>
                  </a:txBody>
                  <a:tcPr/>
                </a:tc>
                <a:tc>
                  <a:txBody>
                    <a:bodyPr/>
                    <a:lstStyle/>
                    <a:p>
                      <a:r>
                        <a:rPr lang="en-US" dirty="0" err="1"/>
                        <a:t>my_package</a:t>
                      </a:r>
                      <a:endParaRPr lang="en-US" dirty="0"/>
                    </a:p>
                    <a:p>
                      <a:r>
                        <a:rPr lang="en-US" dirty="0" err="1"/>
                        <a:t>my_module</a:t>
                      </a:r>
                      <a:endParaRPr lang="en-US" dirty="0"/>
                    </a:p>
                    <a:p>
                      <a:r>
                        <a:rPr lang="en-US" dirty="0" err="1"/>
                        <a:t>running_total</a:t>
                      </a:r>
                      <a:endParaRPr lang="en-US" dirty="0"/>
                    </a:p>
                  </a:txBody>
                  <a:tcPr/>
                </a:tc>
                <a:extLst>
                  <a:ext uri="{0D108BD9-81ED-4DB2-BD59-A6C34878D82A}">
                    <a16:rowId xmlns:a16="http://schemas.microsoft.com/office/drawing/2014/main" val="10001"/>
                  </a:ext>
                </a:extLst>
              </a:tr>
              <a:tr h="409092">
                <a:tc>
                  <a:txBody>
                    <a:bodyPr/>
                    <a:lstStyle/>
                    <a:p>
                      <a:r>
                        <a:rPr lang="en-US" dirty="0"/>
                        <a:t>Classes, Exceptions</a:t>
                      </a:r>
                    </a:p>
                  </a:txBody>
                  <a:tcPr/>
                </a:tc>
                <a:tc>
                  <a:txBody>
                    <a:bodyPr/>
                    <a:lstStyle/>
                    <a:p>
                      <a:r>
                        <a:rPr lang="en-US" dirty="0" err="1"/>
                        <a:t>CapitalWords</a:t>
                      </a:r>
                      <a:endParaRPr lang="en-US" dirty="0"/>
                    </a:p>
                  </a:txBody>
                  <a:tcPr/>
                </a:tc>
                <a:tc>
                  <a:txBody>
                    <a:bodyPr/>
                    <a:lstStyle/>
                    <a:p>
                      <a:r>
                        <a:rPr lang="en-US" dirty="0" err="1"/>
                        <a:t>ExceptionHandler</a:t>
                      </a:r>
                      <a:endParaRPr lang="en-US" dirty="0"/>
                    </a:p>
                    <a:p>
                      <a:r>
                        <a:rPr lang="en-US" dirty="0"/>
                        <a:t>Mammal</a:t>
                      </a:r>
                    </a:p>
                  </a:txBody>
                  <a:tcPr/>
                </a:tc>
                <a:extLst>
                  <a:ext uri="{0D108BD9-81ED-4DB2-BD59-A6C34878D82A}">
                    <a16:rowId xmlns:a16="http://schemas.microsoft.com/office/drawing/2014/main" val="10002"/>
                  </a:ext>
                </a:extLst>
              </a:tr>
              <a:tr h="409092">
                <a:tc>
                  <a:txBody>
                    <a:bodyPr/>
                    <a:lstStyle/>
                    <a:p>
                      <a:r>
                        <a:rPr lang="en-US" dirty="0"/>
                        <a:t>Functions,</a:t>
                      </a:r>
                    </a:p>
                    <a:p>
                      <a:r>
                        <a:rPr lang="en-US" dirty="0"/>
                        <a:t>Method</a:t>
                      </a:r>
                      <a:r>
                        <a:rPr lang="en-US" baseline="0" dirty="0"/>
                        <a:t> names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lower_case_with_underscore</a:t>
                      </a:r>
                      <a:r>
                        <a:rPr lang="en-US" dirty="0"/>
                        <a:t>()</a:t>
                      </a:r>
                    </a:p>
                    <a:p>
                      <a:endParaRPr lang="en-US" dirty="0"/>
                    </a:p>
                  </a:txBody>
                  <a:tcPr/>
                </a:tc>
                <a:tc>
                  <a:txBody>
                    <a:bodyPr/>
                    <a:lstStyle/>
                    <a:p>
                      <a:r>
                        <a:rPr lang="en-US" dirty="0" err="1"/>
                        <a:t>foo_bar</a:t>
                      </a:r>
                      <a:r>
                        <a:rPr lang="en-US" dirty="0"/>
                        <a:t>()</a:t>
                      </a:r>
                    </a:p>
                  </a:txBody>
                  <a:tcPr/>
                </a:tc>
                <a:extLst>
                  <a:ext uri="{0D108BD9-81ED-4DB2-BD59-A6C34878D82A}">
                    <a16:rowId xmlns:a16="http://schemas.microsoft.com/office/drawing/2014/main" val="10003"/>
                  </a:ext>
                </a:extLst>
              </a:tr>
              <a:tr h="409092">
                <a:tc>
                  <a:txBody>
                    <a:bodyPr/>
                    <a:lstStyle/>
                    <a:p>
                      <a:r>
                        <a:rPr lang="en-US" dirty="0"/>
                        <a:t>Constants</a:t>
                      </a:r>
                    </a:p>
                  </a:txBody>
                  <a:tcPr/>
                </a:tc>
                <a:tc>
                  <a:txBody>
                    <a:bodyPr/>
                    <a:lstStyle/>
                    <a:p>
                      <a:r>
                        <a:rPr lang="en-US" dirty="0"/>
                        <a:t>CAPS_WITH_UNDERSCORE</a:t>
                      </a:r>
                    </a:p>
                  </a:txBody>
                  <a:tcPr/>
                </a:tc>
                <a:tc>
                  <a:txBody>
                    <a:bodyPr/>
                    <a:lstStyle/>
                    <a:p>
                      <a:r>
                        <a:rPr lang="en-US" dirty="0"/>
                        <a:t>MAX_INT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19742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3200" dirty="0">
                <a:latin typeface="Gill Sans MT" charset="0"/>
                <a:ea typeface="Gill Sans MT" charset="0"/>
                <a:cs typeface="Gill Sans MT" charset="0"/>
              </a:rPr>
              <a:t>Coding guidelines improve code readability and maintainability</a:t>
            </a:r>
          </a:p>
          <a:p>
            <a:r>
              <a:rPr lang="en-US" sz="3200" dirty="0">
                <a:latin typeface="Gill Sans MT" charset="0"/>
                <a:ea typeface="Gill Sans MT" charset="0"/>
                <a:cs typeface="Gill Sans MT" charset="0"/>
              </a:rPr>
              <a:t>Don’t require a lot of effort</a:t>
            </a:r>
          </a:p>
          <a:p>
            <a:pPr>
              <a:spcAft>
                <a:spcPts val="600"/>
              </a:spcAft>
            </a:pPr>
            <a:r>
              <a:rPr lang="en-US" sz="3200" dirty="0">
                <a:latin typeface="Gill Sans MT" charset="0"/>
                <a:ea typeface="Gill Sans MT" charset="0"/>
                <a:cs typeface="Gill Sans MT" charset="0"/>
              </a:rPr>
              <a:t>Coding guidelines are all about being consistent</a:t>
            </a:r>
          </a:p>
          <a:p>
            <a:pPr lvl="1">
              <a:spcAft>
                <a:spcPts val="600"/>
              </a:spcAft>
            </a:pPr>
            <a:r>
              <a:rPr lang="en-US" sz="2800" dirty="0">
                <a:latin typeface="Gill Sans MT" charset="0"/>
                <a:ea typeface="Gill Sans MT" charset="0"/>
                <a:cs typeface="Gill Sans MT" charset="0"/>
              </a:rPr>
              <a:t>Within your code</a:t>
            </a:r>
          </a:p>
          <a:p>
            <a:pPr lvl="1"/>
            <a:r>
              <a:rPr lang="en-US" sz="2800" dirty="0">
                <a:latin typeface="Gill Sans MT" charset="0"/>
                <a:ea typeface="Gill Sans MT" charset="0"/>
                <a:cs typeface="Gill Sans MT" charset="0"/>
              </a:rPr>
              <a:t>Within your organization</a:t>
            </a:r>
          </a:p>
          <a:p>
            <a:r>
              <a:rPr lang="en-US" sz="3200" dirty="0">
                <a:latin typeface="Gill Sans MT" charset="0"/>
                <a:ea typeface="Gill Sans MT" charset="0"/>
                <a:cs typeface="Gill Sans MT" charset="0"/>
              </a:rPr>
              <a:t>May seem to be much ado about nothing</a:t>
            </a:r>
          </a:p>
          <a:p>
            <a:r>
              <a:rPr lang="en-US" sz="3200" dirty="0">
                <a:latin typeface="Gill Sans MT" charset="0"/>
                <a:ea typeface="Gill Sans MT" charset="0"/>
                <a:cs typeface="Gill Sans MT" charset="0"/>
              </a:rPr>
              <a:t>Low cost, high reward</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Coding guidelines summary</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53</a:t>
            </a:fld>
            <a:endParaRPr lang="en-US" dirty="0"/>
          </a:p>
        </p:txBody>
      </p:sp>
      <p:pic>
        <p:nvPicPr>
          <p:cNvPr id="5" name="Picture 4">
            <a:extLst>
              <a:ext uri="{FF2B5EF4-FFF2-40B4-BE49-F238E27FC236}">
                <a16:creationId xmlns:a16="http://schemas.microsoft.com/office/drawing/2014/main" id="{5FBDDAFF-04DE-2A42-9E60-6CE324A5D727}"/>
              </a:ext>
            </a:extLst>
          </p:cNvPr>
          <p:cNvPicPr>
            <a:picLocks noChangeAspect="1"/>
          </p:cNvPicPr>
          <p:nvPr/>
        </p:nvPicPr>
        <p:blipFill>
          <a:blip r:embed="rId3"/>
          <a:stretch>
            <a:fillRect/>
          </a:stretch>
        </p:blipFill>
        <p:spPr>
          <a:xfrm>
            <a:off x="6155395" y="1841499"/>
            <a:ext cx="1995312" cy="1282701"/>
          </a:xfrm>
          <a:prstGeom prst="rect">
            <a:avLst/>
          </a:prstGeom>
        </p:spPr>
      </p:pic>
    </p:spTree>
    <p:extLst>
      <p:ext uri="{BB962C8B-B14F-4D97-AF65-F5344CB8AC3E}">
        <p14:creationId xmlns:p14="http://schemas.microsoft.com/office/powerpoint/2010/main" val="1419742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Gill Sans MT"/>
                <a:cs typeface="Gill Sans MT"/>
              </a:rPr>
              <a:t>Questions?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54</a:t>
            </a:fld>
            <a:endParaRPr lang="en-US" dirty="0"/>
          </a:p>
        </p:txBody>
      </p:sp>
      <p:pic>
        <p:nvPicPr>
          <p:cNvPr id="2" name="Picture 1"/>
          <p:cNvPicPr>
            <a:picLocks noChangeAspect="1"/>
          </p:cNvPicPr>
          <p:nvPr/>
        </p:nvPicPr>
        <p:blipFill>
          <a:blip r:embed="rId3"/>
          <a:stretch>
            <a:fillRect/>
          </a:stretch>
        </p:blipFill>
        <p:spPr>
          <a:xfrm>
            <a:off x="2288145" y="1613311"/>
            <a:ext cx="4520539" cy="3417527"/>
          </a:xfrm>
          <a:prstGeom prst="rect">
            <a:avLst/>
          </a:prstGeom>
        </p:spPr>
      </p:pic>
    </p:spTree>
    <p:extLst>
      <p:ext uri="{BB962C8B-B14F-4D97-AF65-F5344CB8AC3E}">
        <p14:creationId xmlns:p14="http://schemas.microsoft.com/office/powerpoint/2010/main" val="1375124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054158"/>
            <a:ext cx="8205788" cy="4790381"/>
          </a:xfrm>
        </p:spPr>
        <p:txBody>
          <a:bodyPr/>
          <a:lstStyle/>
          <a:p>
            <a:r>
              <a:rPr lang="en-US" sz="2800" dirty="0">
                <a:latin typeface="Gill Sans MT" charset="0"/>
                <a:ea typeface="ＭＳ Ｐゴシック" charset="0"/>
                <a:cs typeface="ＭＳ Ｐゴシック" charset="0"/>
              </a:rPr>
              <a:t>Comparison operators work as expected</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r>
              <a:rPr lang="en-US" sz="2400" dirty="0">
                <a:latin typeface="Gill Sans MT" charset="0"/>
                <a:ea typeface="ＭＳ Ｐゴシック" charset="0"/>
              </a:rPr>
              <a:t>You may want to convert strings to lower case when comparing </a:t>
            </a:r>
          </a:p>
          <a:p>
            <a:pPr>
              <a:spcAft>
                <a:spcPts val="0"/>
              </a:spcAft>
            </a:pPr>
            <a:r>
              <a:rPr lang="en-US" sz="2400" dirty="0">
                <a:latin typeface="Gill Sans MT" charset="0"/>
                <a:ea typeface="ＭＳ Ｐゴシック" charset="0"/>
              </a:rPr>
              <a:t>and/or counting word occurrences so ‘YES’, ‘Yes’, and ‘yes’ are the same word</a:t>
            </a: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pic>
        <p:nvPicPr>
          <p:cNvPr id="6" name="Picture 5">
            <a:extLst>
              <a:ext uri="{FF2B5EF4-FFF2-40B4-BE49-F238E27FC236}">
                <a16:creationId xmlns:a16="http://schemas.microsoft.com/office/drawing/2014/main" id="{90EC6561-A771-0641-8D12-4E0C35886775}"/>
              </a:ext>
            </a:extLst>
          </p:cNvPr>
          <p:cNvPicPr>
            <a:picLocks noChangeAspect="1"/>
          </p:cNvPicPr>
          <p:nvPr/>
        </p:nvPicPr>
        <p:blipFill>
          <a:blip r:embed="rId3"/>
          <a:stretch>
            <a:fillRect/>
          </a:stretch>
        </p:blipFill>
        <p:spPr>
          <a:xfrm>
            <a:off x="1196648" y="1657664"/>
            <a:ext cx="4990996" cy="3019687"/>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Comparing strings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a:t>
            </a:fld>
            <a:endParaRPr lang="en-US" dirty="0"/>
          </a:p>
        </p:txBody>
      </p:sp>
      <p:sp>
        <p:nvSpPr>
          <p:cNvPr id="5" name="Rounded Rectangular Callout 4"/>
          <p:cNvSpPr/>
          <p:nvPr/>
        </p:nvSpPr>
        <p:spPr>
          <a:xfrm>
            <a:off x="2662711" y="4371305"/>
            <a:ext cx="4021648" cy="612091"/>
          </a:xfrm>
          <a:prstGeom prst="wedgeRoundRectCallout">
            <a:avLst>
              <a:gd name="adj1" fmla="val -30322"/>
              <a:gd name="adj2" fmla="val -7029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string is not changed:   </a:t>
            </a:r>
            <a:r>
              <a:rPr lang="en-US" sz="2000" dirty="0">
                <a:solidFill>
                  <a:schemeClr val="bg1"/>
                </a:solidFill>
                <a:latin typeface="Courier" pitchFamily="2" charset="0"/>
              </a:rPr>
              <a:t>lower()</a:t>
            </a:r>
            <a:r>
              <a:rPr lang="en-US" sz="2000" dirty="0">
                <a:solidFill>
                  <a:schemeClr val="bg1"/>
                </a:solidFill>
              </a:rPr>
              <a:t>returns a new string</a:t>
            </a:r>
          </a:p>
        </p:txBody>
      </p:sp>
    </p:spTree>
    <p:extLst>
      <p:ext uri="{BB962C8B-B14F-4D97-AF65-F5344CB8AC3E}">
        <p14:creationId xmlns:p14="http://schemas.microsoft.com/office/powerpoint/2010/main" val="231655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Concatenation</a:t>
            </a:r>
          </a:p>
          <a:p>
            <a:r>
              <a:rPr lang="en-US" sz="2800" dirty="0">
                <a:latin typeface="Courier New"/>
                <a:ea typeface="ＭＳ Ｐゴシック" charset="0"/>
                <a:cs typeface="Courier New"/>
              </a:rPr>
              <a:t>	</a:t>
            </a:r>
          </a:p>
          <a:p>
            <a:endParaRPr lang="en-US" sz="2800" dirty="0">
              <a:latin typeface="Courier New"/>
              <a:ea typeface="ＭＳ Ｐゴシック" charset="0"/>
              <a:cs typeface="Courier New"/>
            </a:endParaRPr>
          </a:p>
          <a:p>
            <a:endParaRPr lang="en-US" sz="2800" dirty="0">
              <a:latin typeface="Courier New"/>
              <a:ea typeface="ＭＳ Ｐゴシック" charset="0"/>
              <a:cs typeface="Courier New"/>
            </a:endParaRPr>
          </a:p>
          <a:p>
            <a:r>
              <a:rPr lang="en-US" sz="2800" dirty="0">
                <a:latin typeface="Gill Sans MT" charset="0"/>
                <a:ea typeface="ＭＳ Ｐゴシック" charset="0"/>
                <a:cs typeface="ＭＳ Ｐゴシック" charset="0"/>
              </a:rPr>
              <a:t>Replication</a:t>
            </a:r>
          </a:p>
          <a:p>
            <a:r>
              <a:rPr lang="en-US" sz="2800" dirty="0">
                <a:latin typeface="Courier New"/>
                <a:ea typeface="ＭＳ Ｐゴシック" charset="0"/>
                <a:cs typeface="Courier New"/>
              </a:rPr>
              <a:t>	</a:t>
            </a:r>
            <a:endParaRPr lang="en-US" sz="2400" dirty="0">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Python string manipulation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7</a:t>
            </a:fld>
            <a:endParaRPr lang="en-US" dirty="0"/>
          </a:p>
        </p:txBody>
      </p:sp>
      <p:pic>
        <p:nvPicPr>
          <p:cNvPr id="5" name="Picture 4">
            <a:extLst>
              <a:ext uri="{FF2B5EF4-FFF2-40B4-BE49-F238E27FC236}">
                <a16:creationId xmlns:a16="http://schemas.microsoft.com/office/drawing/2014/main" id="{6ABA5EF2-022C-F54F-A8B8-435CA783AACB}"/>
              </a:ext>
            </a:extLst>
          </p:cNvPr>
          <p:cNvPicPr>
            <a:picLocks noChangeAspect="1"/>
          </p:cNvPicPr>
          <p:nvPr/>
        </p:nvPicPr>
        <p:blipFill>
          <a:blip r:embed="rId3"/>
          <a:stretch>
            <a:fillRect/>
          </a:stretch>
        </p:blipFill>
        <p:spPr>
          <a:xfrm>
            <a:off x="847360" y="1809750"/>
            <a:ext cx="3911600" cy="1409700"/>
          </a:xfrm>
          <a:prstGeom prst="rect">
            <a:avLst/>
          </a:prstGeom>
        </p:spPr>
      </p:pic>
      <p:pic>
        <p:nvPicPr>
          <p:cNvPr id="6" name="Picture 5">
            <a:extLst>
              <a:ext uri="{FF2B5EF4-FFF2-40B4-BE49-F238E27FC236}">
                <a16:creationId xmlns:a16="http://schemas.microsoft.com/office/drawing/2014/main" id="{C4E5C588-6768-6240-8DAA-F9578FCF6F91}"/>
              </a:ext>
            </a:extLst>
          </p:cNvPr>
          <p:cNvPicPr>
            <a:picLocks noChangeAspect="1"/>
          </p:cNvPicPr>
          <p:nvPr/>
        </p:nvPicPr>
        <p:blipFill>
          <a:blip r:embed="rId4"/>
          <a:stretch>
            <a:fillRect/>
          </a:stretch>
        </p:blipFill>
        <p:spPr>
          <a:xfrm>
            <a:off x="847360" y="4256686"/>
            <a:ext cx="4013200" cy="1282700"/>
          </a:xfrm>
          <a:prstGeom prst="rect">
            <a:avLst/>
          </a:prstGeom>
        </p:spPr>
      </p:pic>
      <p:pic>
        <p:nvPicPr>
          <p:cNvPr id="7" name="Picture 6">
            <a:extLst>
              <a:ext uri="{FF2B5EF4-FFF2-40B4-BE49-F238E27FC236}">
                <a16:creationId xmlns:a16="http://schemas.microsoft.com/office/drawing/2014/main" id="{032159F7-A30E-774B-9A17-BAB9857B1E44}"/>
              </a:ext>
            </a:extLst>
          </p:cNvPr>
          <p:cNvPicPr>
            <a:picLocks noChangeAspect="1"/>
          </p:cNvPicPr>
          <p:nvPr/>
        </p:nvPicPr>
        <p:blipFill>
          <a:blip r:embed="rId5"/>
          <a:stretch>
            <a:fillRect/>
          </a:stretch>
        </p:blipFill>
        <p:spPr>
          <a:xfrm>
            <a:off x="5690979" y="3788902"/>
            <a:ext cx="2153657" cy="2218267"/>
          </a:xfrm>
          <a:prstGeom prst="rect">
            <a:avLst/>
          </a:prstGeom>
        </p:spPr>
      </p:pic>
      <p:pic>
        <p:nvPicPr>
          <p:cNvPr id="8" name="Picture 7">
            <a:extLst>
              <a:ext uri="{FF2B5EF4-FFF2-40B4-BE49-F238E27FC236}">
                <a16:creationId xmlns:a16="http://schemas.microsoft.com/office/drawing/2014/main" id="{C86509DE-845C-4049-B35A-D03639944D0F}"/>
              </a:ext>
            </a:extLst>
          </p:cNvPr>
          <p:cNvPicPr>
            <a:picLocks noChangeAspect="1"/>
          </p:cNvPicPr>
          <p:nvPr/>
        </p:nvPicPr>
        <p:blipFill>
          <a:blip r:embed="rId6"/>
          <a:stretch>
            <a:fillRect/>
          </a:stretch>
        </p:blipFill>
        <p:spPr>
          <a:xfrm>
            <a:off x="5432537" y="1633322"/>
            <a:ext cx="2670540" cy="1762556"/>
          </a:xfrm>
          <a:prstGeom prst="rect">
            <a:avLst/>
          </a:prstGeom>
        </p:spPr>
      </p:pic>
    </p:spTree>
    <p:extLst>
      <p:ext uri="{BB962C8B-B14F-4D97-AF65-F5344CB8AC3E}">
        <p14:creationId xmlns:p14="http://schemas.microsoft.com/office/powerpoint/2010/main" val="44638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5844" y="1235498"/>
            <a:ext cx="8459962" cy="4511810"/>
          </a:xfrm>
        </p:spPr>
        <p:txBody>
          <a:bodyPr/>
          <a:lstStyle/>
          <a:p>
            <a:r>
              <a:rPr lang="en-US" sz="2800" dirty="0">
                <a:latin typeface="Gill Sans MT" charset="0"/>
                <a:ea typeface="ＭＳ Ｐゴシック" charset="0"/>
                <a:cs typeface="ＭＳ Ｐゴシック" charset="0"/>
              </a:rPr>
              <a:t>Recall you can use strings as sequences that can be used with iterators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Strings and iterators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8</a:t>
            </a:fld>
            <a:endParaRPr lang="en-US" dirty="0"/>
          </a:p>
        </p:txBody>
      </p:sp>
      <p:pic>
        <p:nvPicPr>
          <p:cNvPr id="5" name="Picture 4">
            <a:extLst>
              <a:ext uri="{FF2B5EF4-FFF2-40B4-BE49-F238E27FC236}">
                <a16:creationId xmlns:a16="http://schemas.microsoft.com/office/drawing/2014/main" id="{E1C76E97-AC54-1D4D-BD4B-5513C26B7FC5}"/>
              </a:ext>
            </a:extLst>
          </p:cNvPr>
          <p:cNvPicPr>
            <a:picLocks noChangeAspect="1"/>
          </p:cNvPicPr>
          <p:nvPr/>
        </p:nvPicPr>
        <p:blipFill>
          <a:blip r:embed="rId3"/>
          <a:stretch>
            <a:fillRect/>
          </a:stretch>
        </p:blipFill>
        <p:spPr>
          <a:xfrm>
            <a:off x="1123220" y="2259629"/>
            <a:ext cx="4686300" cy="3403600"/>
          </a:xfrm>
          <a:prstGeom prst="rect">
            <a:avLst/>
          </a:prstGeom>
        </p:spPr>
      </p:pic>
    </p:spTree>
    <p:extLst>
      <p:ext uri="{BB962C8B-B14F-4D97-AF65-F5344CB8AC3E}">
        <p14:creationId xmlns:p14="http://schemas.microsoft.com/office/powerpoint/2010/main" val="3702369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200675"/>
            <a:ext cx="8459962" cy="5743237"/>
          </a:xfrm>
        </p:spPr>
        <p:txBody>
          <a:bodyPr/>
          <a:lstStyle/>
          <a:p>
            <a:r>
              <a:rPr lang="en-US" sz="2800" dirty="0">
                <a:latin typeface="Gill Sans MT" charset="0"/>
                <a:ea typeface="ＭＳ Ｐゴシック" charset="0"/>
                <a:cs typeface="ＭＳ Ｐゴシック" charset="0"/>
              </a:rPr>
              <a:t>Choose a subset of a string with slices</a:t>
            </a: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Subsets of strings with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9</a:t>
            </a:fld>
            <a:endParaRPr lang="en-US" dirty="0"/>
          </a:p>
        </p:txBody>
      </p:sp>
      <p:sp>
        <p:nvSpPr>
          <p:cNvPr id="6" name="Rounded Rectangular Callout 5">
            <a:extLst>
              <a:ext uri="{FF2B5EF4-FFF2-40B4-BE49-F238E27FC236}">
                <a16:creationId xmlns:a16="http://schemas.microsoft.com/office/drawing/2014/main" id="{4F4CA2A3-33C9-254D-8D5B-A567A10B32AF}"/>
              </a:ext>
            </a:extLst>
          </p:cNvPr>
          <p:cNvSpPr/>
          <p:nvPr/>
        </p:nvSpPr>
        <p:spPr>
          <a:xfrm>
            <a:off x="5400925" y="2787865"/>
            <a:ext cx="3020586" cy="1284428"/>
          </a:xfrm>
          <a:prstGeom prst="wedgeRoundRectCallout">
            <a:avLst>
              <a:gd name="adj1" fmla="val -26568"/>
              <a:gd name="adj2" fmla="val -43045"/>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Slices work the same way with other sequences, e.g. lists, tuples</a:t>
            </a:r>
          </a:p>
        </p:txBody>
      </p:sp>
      <p:pic>
        <p:nvPicPr>
          <p:cNvPr id="7" name="Picture 6">
            <a:extLst>
              <a:ext uri="{FF2B5EF4-FFF2-40B4-BE49-F238E27FC236}">
                <a16:creationId xmlns:a16="http://schemas.microsoft.com/office/drawing/2014/main" id="{F39565D7-C15D-3948-A769-51288E11659C}"/>
              </a:ext>
            </a:extLst>
          </p:cNvPr>
          <p:cNvPicPr>
            <a:picLocks noChangeAspect="1"/>
          </p:cNvPicPr>
          <p:nvPr/>
        </p:nvPicPr>
        <p:blipFill>
          <a:blip r:embed="rId3"/>
          <a:stretch>
            <a:fillRect/>
          </a:stretch>
        </p:blipFill>
        <p:spPr>
          <a:xfrm>
            <a:off x="970911" y="1755249"/>
            <a:ext cx="3748247" cy="4464929"/>
          </a:xfrm>
          <a:prstGeom prst="rect">
            <a:avLst/>
          </a:prstGeom>
        </p:spPr>
      </p:pic>
    </p:spTree>
    <p:extLst>
      <p:ext uri="{BB962C8B-B14F-4D97-AF65-F5344CB8AC3E}">
        <p14:creationId xmlns:p14="http://schemas.microsoft.com/office/powerpoint/2010/main" val="2969138506"/>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sz="1400"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134985</TotalTime>
  <Words>2097</Words>
  <Application>Microsoft Macintosh PowerPoint</Application>
  <PresentationFormat>On-screen Show (4:3)</PresentationFormat>
  <Paragraphs>633</Paragraphs>
  <Slides>54</Slides>
  <Notes>54</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54</vt:i4>
      </vt:variant>
    </vt:vector>
  </HeadingPairs>
  <TitlesOfParts>
    <vt:vector size="70" baseType="lpstr">
      <vt:lpstr>Arial</vt:lpstr>
      <vt:lpstr>Calibri</vt:lpstr>
      <vt:lpstr>Century Gothic</vt:lpstr>
      <vt:lpstr>Courier</vt:lpstr>
      <vt:lpstr>Courier New</vt:lpstr>
      <vt:lpstr>Gill Sans MT</vt:lpstr>
      <vt:lpstr>Times New Roman</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PowerPoint Presentation</vt:lpstr>
      <vt:lpstr>Acknowledgements</vt:lpstr>
      <vt:lpstr>Today’s topics</vt:lpstr>
      <vt:lpstr>Text processing with Python</vt:lpstr>
      <vt:lpstr>Strings</vt:lpstr>
      <vt:lpstr>Comparing strings</vt:lpstr>
      <vt:lpstr>Python string manipulation</vt:lpstr>
      <vt:lpstr>Strings and iterators</vt:lpstr>
      <vt:lpstr>Subsets of strings with slices</vt:lpstr>
      <vt:lpstr>Subsets of strings with slices</vt:lpstr>
      <vt:lpstr>Slices of sequences</vt:lpstr>
      <vt:lpstr>Reverse a string with slices</vt:lpstr>
      <vt:lpstr>Strings are immutable</vt:lpstr>
      <vt:lpstr>Are you in there?</vt:lpstr>
      <vt:lpstr>Count characters in a string</vt:lpstr>
      <vt:lpstr>No more vowels</vt:lpstr>
      <vt:lpstr>Find a character in a string: slices</vt:lpstr>
      <vt:lpstr>Find a character in a string: enumerate</vt:lpstr>
      <vt:lpstr>String.find(target)</vt:lpstr>
      <vt:lpstr>Splitting strings into tokens</vt:lpstr>
      <vt:lpstr>Splitting strings into tokens: maxsplit</vt:lpstr>
      <vt:lpstr>String length</vt:lpstr>
      <vt:lpstr>string.join(seq)</vt:lpstr>
      <vt:lpstr>string.join(seq)</vt:lpstr>
      <vt:lpstr>String Methods</vt:lpstr>
      <vt:lpstr>string.format()</vt:lpstr>
      <vt:lpstr>f-strings simplify string.format()</vt:lpstr>
      <vt:lpstr>string.format()/f-string examples</vt:lpstr>
      <vt:lpstr>Chaining methods in a single call</vt:lpstr>
      <vt:lpstr>Detecting palindromes</vt:lpstr>
      <vt:lpstr>Palindrome detection: reverse </vt:lpstr>
      <vt:lpstr>Palindrome detection: compare </vt:lpstr>
      <vt:lpstr>Compare efficiencies</vt:lpstr>
      <vt:lpstr>Summary</vt:lpstr>
      <vt:lpstr>PowerPoint Presentation</vt:lpstr>
      <vt:lpstr>Working with files</vt:lpstr>
      <vt:lpstr>README file</vt:lpstr>
      <vt:lpstr>Reading a text file line by line</vt:lpstr>
      <vt:lpstr>Reading a text file into a list of lines</vt:lpstr>
      <vt:lpstr>Reading a text file into a buffer</vt:lpstr>
      <vt:lpstr>Writing to a text file</vt:lpstr>
      <vt:lpstr>Writing JSON files</vt:lpstr>
      <vt:lpstr>Reading JSON files</vt:lpstr>
      <vt:lpstr>Reading from the Web</vt:lpstr>
      <vt:lpstr>Reading from the Web</vt:lpstr>
      <vt:lpstr>PowerPoint Presentation</vt:lpstr>
      <vt:lpstr>Coding style guidelines</vt:lpstr>
      <vt:lpstr>Python Coding Style Guidelines</vt:lpstr>
      <vt:lpstr>Python Style:  Bad vs Good</vt:lpstr>
      <vt:lpstr>Sample Guidelines</vt:lpstr>
      <vt:lpstr>Return Statement Guidelines</vt:lpstr>
      <vt:lpstr>Naming Guidelines</vt:lpstr>
      <vt:lpstr>Coding guidelines summary</vt:lpstr>
      <vt:lpstr>Questions?</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James Rowland</cp:lastModifiedBy>
  <cp:revision>1828</cp:revision>
  <cp:lastPrinted>2014-07-29T20:42:09Z</cp:lastPrinted>
  <dcterms:created xsi:type="dcterms:W3CDTF">2013-11-01T14:42:31Z</dcterms:created>
  <dcterms:modified xsi:type="dcterms:W3CDTF">2020-02-20T15:48:21Z</dcterms:modified>
</cp:coreProperties>
</file>